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346" r:id="rId2"/>
    <p:sldId id="1851" r:id="rId3"/>
    <p:sldId id="271" r:id="rId4"/>
    <p:sldId id="1704" r:id="rId5"/>
    <p:sldId id="1854" r:id="rId6"/>
    <p:sldId id="1855" r:id="rId7"/>
    <p:sldId id="401" r:id="rId8"/>
    <p:sldId id="1760" r:id="rId9"/>
    <p:sldId id="1565" r:id="rId10"/>
    <p:sldId id="1841" r:id="rId11"/>
    <p:sldId id="561" r:id="rId12"/>
    <p:sldId id="1847" r:id="rId13"/>
    <p:sldId id="1654" r:id="rId14"/>
    <p:sldId id="1655" r:id="rId15"/>
    <p:sldId id="1853" r:id="rId16"/>
    <p:sldId id="1656" r:id="rId17"/>
    <p:sldId id="1657" r:id="rId18"/>
    <p:sldId id="1712" r:id="rId19"/>
    <p:sldId id="1480" r:id="rId20"/>
    <p:sldId id="1481" r:id="rId21"/>
    <p:sldId id="1497" r:id="rId22"/>
    <p:sldId id="1498" r:id="rId23"/>
    <p:sldId id="1499" r:id="rId24"/>
    <p:sldId id="1500" r:id="rId25"/>
    <p:sldId id="1501" r:id="rId26"/>
    <p:sldId id="1502" r:id="rId27"/>
    <p:sldId id="1503" r:id="rId28"/>
    <p:sldId id="1504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01"/>
  </p:normalViewPr>
  <p:slideViewPr>
    <p:cSldViewPr snapToGrid="0" snapToObjects="1">
      <p:cViewPr varScale="1">
        <p:scale>
          <a:sx n="77" d="100"/>
          <a:sy n="77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CA174-9E5A-4B8F-BB07-3C160A84E983}" type="doc">
      <dgm:prSet loTypeId="urn:microsoft.com/office/officeart/2005/8/layout/venn1" loCatId="relationship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D709373-5FC0-4406-B8B3-6749BB0DE1AE}">
      <dgm:prSet phldrT="[Text]"/>
      <dgm:spPr/>
      <dgm:t>
        <a:bodyPr/>
        <a:lstStyle/>
        <a:p>
          <a:endParaRPr lang="en-US" dirty="0"/>
        </a:p>
      </dgm:t>
    </dgm:pt>
    <dgm:pt modelId="{0511C6A2-52A6-4CC3-837B-A92CB8660AD8}" type="parTrans" cxnId="{91C8D7BE-7454-4CDA-8736-7A4882351BE2}">
      <dgm:prSet/>
      <dgm:spPr/>
      <dgm:t>
        <a:bodyPr/>
        <a:lstStyle/>
        <a:p>
          <a:endParaRPr lang="en-US"/>
        </a:p>
      </dgm:t>
    </dgm:pt>
    <dgm:pt modelId="{C103C2C8-7EA5-4304-9AC8-50B278BB174B}" type="sibTrans" cxnId="{91C8D7BE-7454-4CDA-8736-7A4882351BE2}">
      <dgm:prSet/>
      <dgm:spPr/>
      <dgm:t>
        <a:bodyPr/>
        <a:lstStyle/>
        <a:p>
          <a:endParaRPr lang="en-US"/>
        </a:p>
      </dgm:t>
    </dgm:pt>
    <dgm:pt modelId="{0DA564E3-A2FB-4772-B933-CEE64B94BB4D}">
      <dgm:prSet phldrT="[Text]"/>
      <dgm:spPr/>
      <dgm:t>
        <a:bodyPr/>
        <a:lstStyle/>
        <a:p>
          <a:endParaRPr lang="en-US" dirty="0"/>
        </a:p>
      </dgm:t>
    </dgm:pt>
    <dgm:pt modelId="{45894824-193B-4EE8-9EB3-BA45FD8C0A44}" type="parTrans" cxnId="{EFC8A8D6-C348-4228-9A77-5309F8FDAA20}">
      <dgm:prSet/>
      <dgm:spPr/>
      <dgm:t>
        <a:bodyPr/>
        <a:lstStyle/>
        <a:p>
          <a:endParaRPr lang="en-US"/>
        </a:p>
      </dgm:t>
    </dgm:pt>
    <dgm:pt modelId="{7819056E-52A7-45B1-850F-1EF77B1616D3}" type="sibTrans" cxnId="{EFC8A8D6-C348-4228-9A77-5309F8FDAA20}">
      <dgm:prSet/>
      <dgm:spPr/>
      <dgm:t>
        <a:bodyPr/>
        <a:lstStyle/>
        <a:p>
          <a:endParaRPr lang="en-US"/>
        </a:p>
      </dgm:t>
    </dgm:pt>
    <dgm:pt modelId="{368DBAE3-3848-429E-A596-6076A2D701DE}">
      <dgm:prSet phldrT="[Text]"/>
      <dgm:spPr/>
      <dgm:t>
        <a:bodyPr/>
        <a:lstStyle/>
        <a:p>
          <a:endParaRPr lang="en-US" dirty="0"/>
        </a:p>
      </dgm:t>
    </dgm:pt>
    <dgm:pt modelId="{0F6BAFFB-3A57-4486-A2BC-544D303A0040}" type="parTrans" cxnId="{86D8FDA1-7C6F-4DA9-B77C-7DB370DDAED7}">
      <dgm:prSet/>
      <dgm:spPr/>
      <dgm:t>
        <a:bodyPr/>
        <a:lstStyle/>
        <a:p>
          <a:endParaRPr lang="en-US"/>
        </a:p>
      </dgm:t>
    </dgm:pt>
    <dgm:pt modelId="{3FD7E222-DCD9-40B2-860D-B81B0FFABEF4}" type="sibTrans" cxnId="{86D8FDA1-7C6F-4DA9-B77C-7DB370DDAED7}">
      <dgm:prSet/>
      <dgm:spPr/>
      <dgm:t>
        <a:bodyPr/>
        <a:lstStyle/>
        <a:p>
          <a:endParaRPr lang="en-US"/>
        </a:p>
      </dgm:t>
    </dgm:pt>
    <dgm:pt modelId="{4DC9FD5F-4991-4478-A1D7-AC9F313C3F7A}">
      <dgm:prSet phldrT="[Text]"/>
      <dgm:spPr/>
      <dgm:t>
        <a:bodyPr/>
        <a:lstStyle/>
        <a:p>
          <a:endParaRPr lang="en-US" dirty="0"/>
        </a:p>
      </dgm:t>
    </dgm:pt>
    <dgm:pt modelId="{8F3445F9-8722-4EE6-B689-9CB8D8DC77F2}" type="parTrans" cxnId="{6E9CB62A-8787-4237-A44E-C9E6B609684E}">
      <dgm:prSet/>
      <dgm:spPr/>
      <dgm:t>
        <a:bodyPr/>
        <a:lstStyle/>
        <a:p>
          <a:endParaRPr lang="en-US"/>
        </a:p>
      </dgm:t>
    </dgm:pt>
    <dgm:pt modelId="{7D965E0F-2681-47B1-A86E-4CEDD57882E7}" type="sibTrans" cxnId="{6E9CB62A-8787-4237-A44E-C9E6B609684E}">
      <dgm:prSet/>
      <dgm:spPr/>
      <dgm:t>
        <a:bodyPr/>
        <a:lstStyle/>
        <a:p>
          <a:endParaRPr lang="en-US"/>
        </a:p>
      </dgm:t>
    </dgm:pt>
    <dgm:pt modelId="{3F00EDFC-632B-4FB8-92C2-C1551F36EE76}">
      <dgm:prSet phldrT="[Text]"/>
      <dgm:spPr/>
      <dgm:t>
        <a:bodyPr/>
        <a:lstStyle/>
        <a:p>
          <a:endParaRPr lang="en-US" dirty="0"/>
        </a:p>
      </dgm:t>
    </dgm:pt>
    <dgm:pt modelId="{073A9D30-8BBE-4F09-877D-C8E92B0972F4}" type="parTrans" cxnId="{F9176C09-F57D-48F4-B7B0-8091FBCB708F}">
      <dgm:prSet/>
      <dgm:spPr/>
      <dgm:t>
        <a:bodyPr/>
        <a:lstStyle/>
        <a:p>
          <a:endParaRPr lang="en-US"/>
        </a:p>
      </dgm:t>
    </dgm:pt>
    <dgm:pt modelId="{96329BCE-A92E-4B99-8702-9D32F30148B5}" type="sibTrans" cxnId="{F9176C09-F57D-48F4-B7B0-8091FBCB708F}">
      <dgm:prSet/>
      <dgm:spPr/>
      <dgm:t>
        <a:bodyPr/>
        <a:lstStyle/>
        <a:p>
          <a:endParaRPr lang="en-US"/>
        </a:p>
      </dgm:t>
    </dgm:pt>
    <dgm:pt modelId="{9BC9608B-3BC7-4B5C-9DA7-16715809B0A5}">
      <dgm:prSet phldrT="[Text]"/>
      <dgm:spPr/>
      <dgm:t>
        <a:bodyPr/>
        <a:lstStyle/>
        <a:p>
          <a:endParaRPr lang="en-US" dirty="0"/>
        </a:p>
      </dgm:t>
    </dgm:pt>
    <dgm:pt modelId="{85FAEC82-9B04-4A18-A790-CCB49999C74A}" type="sibTrans" cxnId="{5810E91B-8308-4677-B44C-E73E76FD4F51}">
      <dgm:prSet/>
      <dgm:spPr/>
      <dgm:t>
        <a:bodyPr/>
        <a:lstStyle/>
        <a:p>
          <a:endParaRPr lang="en-US"/>
        </a:p>
      </dgm:t>
    </dgm:pt>
    <dgm:pt modelId="{A1D48B2D-F36A-4C1B-8EEB-8A28BAEB2F19}" type="parTrans" cxnId="{5810E91B-8308-4677-B44C-E73E76FD4F51}">
      <dgm:prSet/>
      <dgm:spPr/>
      <dgm:t>
        <a:bodyPr/>
        <a:lstStyle/>
        <a:p>
          <a:endParaRPr lang="en-US"/>
        </a:p>
      </dgm:t>
    </dgm:pt>
    <dgm:pt modelId="{CA28EDF6-7618-489A-B36B-766EC92AF542}" type="pres">
      <dgm:prSet presAssocID="{3B7CA174-9E5A-4B8F-BB07-3C160A84E983}" presName="compositeShape" presStyleCnt="0">
        <dgm:presLayoutVars>
          <dgm:chMax val="7"/>
          <dgm:dir/>
          <dgm:resizeHandles val="exact"/>
        </dgm:presLayoutVars>
      </dgm:prSet>
      <dgm:spPr/>
    </dgm:pt>
    <dgm:pt modelId="{0DCA8D85-C0AA-4F95-87A8-3C77B8F532AB}" type="pres">
      <dgm:prSet presAssocID="{2D709373-5FC0-4406-B8B3-6749BB0DE1AE}" presName="circ1" presStyleLbl="vennNode1" presStyleIdx="0" presStyleCnt="6" custScaleX="268563" custScaleY="233043" custLinFactNeighborX="11106" custLinFactNeighborY="26330"/>
      <dgm:spPr/>
    </dgm:pt>
    <dgm:pt modelId="{6AB45CB7-54E7-479F-82A0-078144B120E6}" type="pres">
      <dgm:prSet presAssocID="{2D709373-5FC0-4406-B8B3-6749BB0DE1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755F60-536A-4116-8C2C-6F2373F443EC}" type="pres">
      <dgm:prSet presAssocID="{9BC9608B-3BC7-4B5C-9DA7-16715809B0A5}" presName="circ2" presStyleLbl="vennNode1" presStyleIdx="1" presStyleCnt="6" custScaleX="125754" custScaleY="113302" custLinFactY="-32940" custLinFactNeighborX="-52570" custLinFactNeighborY="-100000"/>
      <dgm:spPr/>
    </dgm:pt>
    <dgm:pt modelId="{5E60E050-A8F0-49AB-BA28-46EEBDD359C0}" type="pres">
      <dgm:prSet presAssocID="{9BC9608B-3BC7-4B5C-9DA7-16715809B0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384C99-2795-4FFF-BEBB-29E983AD66D9}" type="pres">
      <dgm:prSet presAssocID="{0DA564E3-A2FB-4772-B933-CEE64B94BB4D}" presName="circ3" presStyleLbl="vennNode1" presStyleIdx="2" presStyleCnt="6" custScaleX="117729" custScaleY="123638" custLinFactNeighborX="80597" custLinFactNeighborY="91715"/>
      <dgm:spPr/>
    </dgm:pt>
    <dgm:pt modelId="{A14F39B8-51B9-4A18-B06C-AB6218722E1A}" type="pres">
      <dgm:prSet presAssocID="{0DA564E3-A2FB-4772-B933-CEE64B94BB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0D61E4E-538C-4F03-A792-03C308F0545A}" type="pres">
      <dgm:prSet presAssocID="{368DBAE3-3848-429E-A596-6076A2D701DE}" presName="circ4" presStyleLbl="vennNode1" presStyleIdx="3" presStyleCnt="6" custScaleX="125465" custScaleY="123639" custLinFactNeighborX="-30673" custLinFactNeighborY="53817"/>
      <dgm:spPr/>
    </dgm:pt>
    <dgm:pt modelId="{59B58051-1285-4CC7-B408-2D907CDCAF1B}" type="pres">
      <dgm:prSet presAssocID="{368DBAE3-3848-429E-A596-6076A2D701D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F06ECBC-FD00-484B-B761-BB862B8ECBC3}" type="pres">
      <dgm:prSet presAssocID="{4DC9FD5F-4991-4478-A1D7-AC9F313C3F7A}" presName="circ5" presStyleLbl="vennNode1" presStyleIdx="4" presStyleCnt="6" custScaleX="115790" custScaleY="122807" custLinFactX="93183" custLinFactNeighborX="100000" custLinFactNeighborY="-72854"/>
      <dgm:spPr/>
    </dgm:pt>
    <dgm:pt modelId="{4C1F1EFE-3BCE-495E-93BA-CB6D7A3B138D}" type="pres">
      <dgm:prSet presAssocID="{4DC9FD5F-4991-4478-A1D7-AC9F313C3F7A}" presName="circ5Tx" presStyleLbl="revTx" presStyleIdx="0" presStyleCnt="0" custScaleX="81249" custScaleY="75000" custLinFactNeighborX="-7740" custLinFactNeighborY="-4687">
        <dgm:presLayoutVars>
          <dgm:chMax val="0"/>
          <dgm:chPref val="0"/>
          <dgm:bulletEnabled val="1"/>
        </dgm:presLayoutVars>
      </dgm:prSet>
      <dgm:spPr/>
    </dgm:pt>
    <dgm:pt modelId="{EEE33C0C-D092-40DD-A9BC-07E4F23EDC7E}" type="pres">
      <dgm:prSet presAssocID="{3F00EDFC-632B-4FB8-92C2-C1551F36EE76}" presName="circ6" presStyleLbl="vennNode1" presStyleIdx="5" presStyleCnt="6" custScaleX="124320" custScaleY="118873" custLinFactNeighborX="-92537" custLinFactNeighborY="10470"/>
      <dgm:spPr/>
    </dgm:pt>
    <dgm:pt modelId="{86F70EA4-3255-4F31-8DDD-130E6886ED03}" type="pres">
      <dgm:prSet presAssocID="{3F00EDFC-632B-4FB8-92C2-C1551F36EE76}" presName="circ6Tx" presStyleLbl="revTx" presStyleIdx="0" presStyleCnt="0" custScaleX="81249" custScaleY="75000" custLinFactNeighborX="-7740" custLinFactNeighborY="-4687">
        <dgm:presLayoutVars>
          <dgm:chMax val="0"/>
          <dgm:chPref val="0"/>
          <dgm:bulletEnabled val="1"/>
        </dgm:presLayoutVars>
      </dgm:prSet>
      <dgm:spPr/>
    </dgm:pt>
  </dgm:ptLst>
  <dgm:cxnLst>
    <dgm:cxn modelId="{F9176C09-F57D-48F4-B7B0-8091FBCB708F}" srcId="{3B7CA174-9E5A-4B8F-BB07-3C160A84E983}" destId="{3F00EDFC-632B-4FB8-92C2-C1551F36EE76}" srcOrd="5" destOrd="0" parTransId="{073A9D30-8BBE-4F09-877D-C8E92B0972F4}" sibTransId="{96329BCE-A92E-4B99-8702-9D32F30148B5}"/>
    <dgm:cxn modelId="{8323A013-166F-F14C-B0BC-0A599C96E2F4}" type="presOf" srcId="{4DC9FD5F-4991-4478-A1D7-AC9F313C3F7A}" destId="{4C1F1EFE-3BCE-495E-93BA-CB6D7A3B138D}" srcOrd="0" destOrd="0" presId="urn:microsoft.com/office/officeart/2005/8/layout/venn1"/>
    <dgm:cxn modelId="{5810E91B-8308-4677-B44C-E73E76FD4F51}" srcId="{3B7CA174-9E5A-4B8F-BB07-3C160A84E983}" destId="{9BC9608B-3BC7-4B5C-9DA7-16715809B0A5}" srcOrd="1" destOrd="0" parTransId="{A1D48B2D-F36A-4C1B-8EEB-8A28BAEB2F19}" sibTransId="{85FAEC82-9B04-4A18-A790-CCB49999C74A}"/>
    <dgm:cxn modelId="{6E9CB62A-8787-4237-A44E-C9E6B609684E}" srcId="{3B7CA174-9E5A-4B8F-BB07-3C160A84E983}" destId="{4DC9FD5F-4991-4478-A1D7-AC9F313C3F7A}" srcOrd="4" destOrd="0" parTransId="{8F3445F9-8722-4EE6-B689-9CB8D8DC77F2}" sibTransId="{7D965E0F-2681-47B1-A86E-4CEDD57882E7}"/>
    <dgm:cxn modelId="{D808E62D-2941-5F43-8C2F-0550A53302AF}" type="presOf" srcId="{9BC9608B-3BC7-4B5C-9DA7-16715809B0A5}" destId="{5E60E050-A8F0-49AB-BA28-46EEBDD359C0}" srcOrd="0" destOrd="0" presId="urn:microsoft.com/office/officeart/2005/8/layout/venn1"/>
    <dgm:cxn modelId="{BC59013A-C897-0146-A734-A3B88F513194}" type="presOf" srcId="{368DBAE3-3848-429E-A596-6076A2D701DE}" destId="{59B58051-1285-4CC7-B408-2D907CDCAF1B}" srcOrd="0" destOrd="0" presId="urn:microsoft.com/office/officeart/2005/8/layout/venn1"/>
    <dgm:cxn modelId="{86D8FDA1-7C6F-4DA9-B77C-7DB370DDAED7}" srcId="{3B7CA174-9E5A-4B8F-BB07-3C160A84E983}" destId="{368DBAE3-3848-429E-A596-6076A2D701DE}" srcOrd="3" destOrd="0" parTransId="{0F6BAFFB-3A57-4486-A2BC-544D303A0040}" sibTransId="{3FD7E222-DCD9-40B2-860D-B81B0FFABEF4}"/>
    <dgm:cxn modelId="{DECDDCB3-8DBB-0843-ADFB-A4A3038F716E}" type="presOf" srcId="{3F00EDFC-632B-4FB8-92C2-C1551F36EE76}" destId="{86F70EA4-3255-4F31-8DDD-130E6886ED03}" srcOrd="0" destOrd="0" presId="urn:microsoft.com/office/officeart/2005/8/layout/venn1"/>
    <dgm:cxn modelId="{91C8D7BE-7454-4CDA-8736-7A4882351BE2}" srcId="{3B7CA174-9E5A-4B8F-BB07-3C160A84E983}" destId="{2D709373-5FC0-4406-B8B3-6749BB0DE1AE}" srcOrd="0" destOrd="0" parTransId="{0511C6A2-52A6-4CC3-837B-A92CB8660AD8}" sibTransId="{C103C2C8-7EA5-4304-9AC8-50B278BB174B}"/>
    <dgm:cxn modelId="{57AF96CF-75A8-5E49-9456-295E8CCFD1B0}" type="presOf" srcId="{0DA564E3-A2FB-4772-B933-CEE64B94BB4D}" destId="{A14F39B8-51B9-4A18-B06C-AB6218722E1A}" srcOrd="0" destOrd="0" presId="urn:microsoft.com/office/officeart/2005/8/layout/venn1"/>
    <dgm:cxn modelId="{EFC8A8D6-C348-4228-9A77-5309F8FDAA20}" srcId="{3B7CA174-9E5A-4B8F-BB07-3C160A84E983}" destId="{0DA564E3-A2FB-4772-B933-CEE64B94BB4D}" srcOrd="2" destOrd="0" parTransId="{45894824-193B-4EE8-9EB3-BA45FD8C0A44}" sibTransId="{7819056E-52A7-45B1-850F-1EF77B1616D3}"/>
    <dgm:cxn modelId="{8D35DCD8-05C6-9145-82C8-CF3A7B7AD4CF}" type="presOf" srcId="{2D709373-5FC0-4406-B8B3-6749BB0DE1AE}" destId="{6AB45CB7-54E7-479F-82A0-078144B120E6}" srcOrd="0" destOrd="0" presId="urn:microsoft.com/office/officeart/2005/8/layout/venn1"/>
    <dgm:cxn modelId="{636304DF-E2E9-6440-BA2E-53492FE2EDAC}" type="presOf" srcId="{3B7CA174-9E5A-4B8F-BB07-3C160A84E983}" destId="{CA28EDF6-7618-489A-B36B-766EC92AF542}" srcOrd="0" destOrd="0" presId="urn:microsoft.com/office/officeart/2005/8/layout/venn1"/>
    <dgm:cxn modelId="{D03877E3-C7E8-FE43-B4FC-EAEC4BE248EF}" type="presParOf" srcId="{CA28EDF6-7618-489A-B36B-766EC92AF542}" destId="{0DCA8D85-C0AA-4F95-87A8-3C77B8F532AB}" srcOrd="0" destOrd="0" presId="urn:microsoft.com/office/officeart/2005/8/layout/venn1"/>
    <dgm:cxn modelId="{FAD75D45-9FA7-D246-BDCE-1C4F7ECA7951}" type="presParOf" srcId="{CA28EDF6-7618-489A-B36B-766EC92AF542}" destId="{6AB45CB7-54E7-479F-82A0-078144B120E6}" srcOrd="1" destOrd="0" presId="urn:microsoft.com/office/officeart/2005/8/layout/venn1"/>
    <dgm:cxn modelId="{7915BB02-EB2F-FA45-9213-D6AB73BC9361}" type="presParOf" srcId="{CA28EDF6-7618-489A-B36B-766EC92AF542}" destId="{59755F60-536A-4116-8C2C-6F2373F443EC}" srcOrd="2" destOrd="0" presId="urn:microsoft.com/office/officeart/2005/8/layout/venn1"/>
    <dgm:cxn modelId="{71B22995-AE03-F747-838B-EE573D1696D6}" type="presParOf" srcId="{CA28EDF6-7618-489A-B36B-766EC92AF542}" destId="{5E60E050-A8F0-49AB-BA28-46EEBDD359C0}" srcOrd="3" destOrd="0" presId="urn:microsoft.com/office/officeart/2005/8/layout/venn1"/>
    <dgm:cxn modelId="{FF2787BE-02CE-2645-86EA-AD59A07C8421}" type="presParOf" srcId="{CA28EDF6-7618-489A-B36B-766EC92AF542}" destId="{6E384C99-2795-4FFF-BEBB-29E983AD66D9}" srcOrd="4" destOrd="0" presId="urn:microsoft.com/office/officeart/2005/8/layout/venn1"/>
    <dgm:cxn modelId="{736025A1-7222-6549-8D96-A03A8AEB0691}" type="presParOf" srcId="{CA28EDF6-7618-489A-B36B-766EC92AF542}" destId="{A14F39B8-51B9-4A18-B06C-AB6218722E1A}" srcOrd="5" destOrd="0" presId="urn:microsoft.com/office/officeart/2005/8/layout/venn1"/>
    <dgm:cxn modelId="{4E14657D-498B-7C4A-8E62-CF0AF0816F08}" type="presParOf" srcId="{CA28EDF6-7618-489A-B36B-766EC92AF542}" destId="{90D61E4E-538C-4F03-A792-03C308F0545A}" srcOrd="6" destOrd="0" presId="urn:microsoft.com/office/officeart/2005/8/layout/venn1"/>
    <dgm:cxn modelId="{8BA05449-5E51-3947-A3E8-CA4B2831EBBC}" type="presParOf" srcId="{CA28EDF6-7618-489A-B36B-766EC92AF542}" destId="{59B58051-1285-4CC7-B408-2D907CDCAF1B}" srcOrd="7" destOrd="0" presId="urn:microsoft.com/office/officeart/2005/8/layout/venn1"/>
    <dgm:cxn modelId="{FE63E2AE-517C-624B-B55A-BDAFA2EBE09B}" type="presParOf" srcId="{CA28EDF6-7618-489A-B36B-766EC92AF542}" destId="{3F06ECBC-FD00-484B-B761-BB862B8ECBC3}" srcOrd="8" destOrd="0" presId="urn:microsoft.com/office/officeart/2005/8/layout/venn1"/>
    <dgm:cxn modelId="{4B57C079-356F-5444-B18F-D5B330B1A0F0}" type="presParOf" srcId="{CA28EDF6-7618-489A-B36B-766EC92AF542}" destId="{4C1F1EFE-3BCE-495E-93BA-CB6D7A3B138D}" srcOrd="9" destOrd="0" presId="urn:microsoft.com/office/officeart/2005/8/layout/venn1"/>
    <dgm:cxn modelId="{17C5D9EC-83DC-E54F-B677-42C1CECF0FA4}" type="presParOf" srcId="{CA28EDF6-7618-489A-B36B-766EC92AF542}" destId="{EEE33C0C-D092-40DD-A9BC-07E4F23EDC7E}" srcOrd="10" destOrd="0" presId="urn:microsoft.com/office/officeart/2005/8/layout/venn1"/>
    <dgm:cxn modelId="{11081A50-0D0E-EB4F-80CA-580F326ED808}" type="presParOf" srcId="{CA28EDF6-7618-489A-B36B-766EC92AF542}" destId="{86F70EA4-3255-4F31-8DDD-130E6886ED0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A8D85-C0AA-4F95-87A8-3C77B8F532AB}">
      <dsp:nvSpPr>
        <dsp:cNvPr id="0" name=""/>
        <dsp:cNvSpPr/>
      </dsp:nvSpPr>
      <dsp:spPr>
        <a:xfrm>
          <a:off x="1164650" y="951459"/>
          <a:ext cx="3929184" cy="34095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AB45CB7-54E7-479F-82A0-078144B120E6}">
      <dsp:nvSpPr>
        <dsp:cNvPr id="0" name=""/>
        <dsp:cNvSpPr/>
      </dsp:nvSpPr>
      <dsp:spPr>
        <a:xfrm>
          <a:off x="2052356" y="447415"/>
          <a:ext cx="1828800" cy="9962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052356" y="447415"/>
        <a:ext cx="1828800" cy="996233"/>
      </dsp:txXfrm>
    </dsp:sp>
    <dsp:sp modelId="{59755F60-536A-4116-8C2C-6F2373F443EC}">
      <dsp:nvSpPr>
        <dsp:cNvPr id="0" name=""/>
        <dsp:cNvSpPr/>
      </dsp:nvSpPr>
      <dsp:spPr>
        <a:xfrm>
          <a:off x="1752599" y="0"/>
          <a:ext cx="1839831" cy="16576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E60E050-A8F0-49AB-BA28-46EEBDD359C0}">
      <dsp:nvSpPr>
        <dsp:cNvPr id="0" name=""/>
        <dsp:cNvSpPr/>
      </dsp:nvSpPr>
      <dsp:spPr>
        <a:xfrm>
          <a:off x="4281664" y="1396209"/>
          <a:ext cx="1733092" cy="10911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281664" y="1396209"/>
        <a:ext cx="1733092" cy="1091112"/>
      </dsp:txXfrm>
    </dsp:sp>
    <dsp:sp modelId="{6E384C99-2795-4FFF-BEBB-29E983AD66D9}">
      <dsp:nvSpPr>
        <dsp:cNvPr id="0" name=""/>
        <dsp:cNvSpPr/>
      </dsp:nvSpPr>
      <dsp:spPr>
        <a:xfrm>
          <a:off x="3759590" y="3530991"/>
          <a:ext cx="1722422" cy="180887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A14F39B8-51B9-4A18-B06C-AB6218722E1A}">
      <dsp:nvSpPr>
        <dsp:cNvPr id="0" name=""/>
        <dsp:cNvSpPr/>
      </dsp:nvSpPr>
      <dsp:spPr>
        <a:xfrm>
          <a:off x="4281664" y="3023390"/>
          <a:ext cx="1733092" cy="12192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281664" y="3023390"/>
        <a:ext cx="1733092" cy="1219200"/>
      </dsp:txXfrm>
    </dsp:sp>
    <dsp:sp modelId="{90D61E4E-538C-4F03-A792-03C308F0545A}">
      <dsp:nvSpPr>
        <dsp:cNvPr id="0" name=""/>
        <dsp:cNvSpPr/>
      </dsp:nvSpPr>
      <dsp:spPr>
        <a:xfrm>
          <a:off x="1600197" y="3251197"/>
          <a:ext cx="1835603" cy="18088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9B58051-1285-4CC7-B408-2D907CDCAF1B}">
      <dsp:nvSpPr>
        <dsp:cNvPr id="0" name=""/>
        <dsp:cNvSpPr/>
      </dsp:nvSpPr>
      <dsp:spPr>
        <a:xfrm>
          <a:off x="2052356" y="4195150"/>
          <a:ext cx="1828800" cy="9962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052356" y="4195150"/>
        <a:ext cx="1828800" cy="996233"/>
      </dsp:txXfrm>
    </dsp:sp>
    <dsp:sp modelId="{3F06ECBC-FD00-484B-B761-BB862B8ECBC3}">
      <dsp:nvSpPr>
        <dsp:cNvPr id="0" name=""/>
        <dsp:cNvSpPr/>
      </dsp:nvSpPr>
      <dsp:spPr>
        <a:xfrm>
          <a:off x="4401945" y="1129360"/>
          <a:ext cx="1694054" cy="179671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4C1F1EFE-3BCE-495E-93BA-CB6D7A3B138D}">
      <dsp:nvSpPr>
        <dsp:cNvPr id="0" name=""/>
        <dsp:cNvSpPr/>
      </dsp:nvSpPr>
      <dsp:spPr>
        <a:xfrm>
          <a:off x="0" y="3118646"/>
          <a:ext cx="1408120" cy="9144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3118646"/>
        <a:ext cx="1408120" cy="914400"/>
      </dsp:txXfrm>
    </dsp:sp>
    <dsp:sp modelId="{EEE33C0C-D092-40DD-A9BC-07E4F23EDC7E}">
      <dsp:nvSpPr>
        <dsp:cNvPr id="0" name=""/>
        <dsp:cNvSpPr/>
      </dsp:nvSpPr>
      <dsp:spPr>
        <a:xfrm>
          <a:off x="228599" y="1828799"/>
          <a:ext cx="1818851" cy="17391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86F70EA4-3255-4F31-8DDD-130E6886ED03}">
      <dsp:nvSpPr>
        <dsp:cNvPr id="0" name=""/>
        <dsp:cNvSpPr/>
      </dsp:nvSpPr>
      <dsp:spPr>
        <a:xfrm>
          <a:off x="0" y="1491465"/>
          <a:ext cx="1408120" cy="9144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1491465"/>
        <a:ext cx="1408120" cy="91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C9C0-C67C-2949-AE46-BED6830AE07D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36197-B402-FA40-A605-1C89FDC8D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61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Music‐based therapeutic interventions for people with dementia, Steen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mfl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slår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fast at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musikk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effect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depresjonsymptomer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pasienter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demens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Minsker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adferdsprobelamtikk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mange!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37C40-5DDD-4CCC-82B6-6AFF7D74240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96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ssholder for lysbilde 1">
            <a:extLst>
              <a:ext uri="{FF2B5EF4-FFF2-40B4-BE49-F238E27FC236}">
                <a16:creationId xmlns:a16="http://schemas.microsoft.com/office/drawing/2014/main" id="{956BF5E6-7649-5041-B664-2B176950B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9400" cy="3729038"/>
          </a:xfrm>
          <a:ln/>
        </p:spPr>
      </p:sp>
      <p:sp>
        <p:nvSpPr>
          <p:cNvPr id="56322" name="Plassholder for notater 2">
            <a:extLst>
              <a:ext uri="{FF2B5EF4-FFF2-40B4-BE49-F238E27FC236}">
                <a16:creationId xmlns:a16="http://schemas.microsoft.com/office/drawing/2014/main" id="{BC60AA97-B9DF-F547-9C7E-622DDF93F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56323" name="Plassholder for lysbildenummer 3">
            <a:extLst>
              <a:ext uri="{FF2B5EF4-FFF2-40B4-BE49-F238E27FC236}">
                <a16:creationId xmlns:a16="http://schemas.microsoft.com/office/drawing/2014/main" id="{1F39EE47-9065-5041-8696-E8C40E5CF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E0B899-4F8C-4846-9810-E92305E2BF68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2239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ssholder for lysbilde 1">
            <a:extLst>
              <a:ext uri="{FF2B5EF4-FFF2-40B4-BE49-F238E27FC236}">
                <a16:creationId xmlns:a16="http://schemas.microsoft.com/office/drawing/2014/main" id="{346C7CC5-850C-AD46-857F-F1E12E4A7B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Plassholder for notater 2">
            <a:extLst>
              <a:ext uri="{FF2B5EF4-FFF2-40B4-BE49-F238E27FC236}">
                <a16:creationId xmlns:a16="http://schemas.microsoft.com/office/drawing/2014/main" id="{E79A3394-2BE8-EB46-B65B-C0B740BA9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>
                <a:latin typeface="Arial" panose="020B0604020202020204" pitchFamily="34" charset="0"/>
              </a:rPr>
              <a:t>- Oppdraget er gitt Helsedirektoratet og forankret i statsbudsjettet for 2015 og i Meld. St. 29 (2012-2013) Morgendagens omsorg.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>
                <a:latin typeface="Arial" panose="020B0604020202020204" pitchFamily="34" charset="0"/>
              </a:rPr>
              <a:t>- Opplæringstilbudet er for deg som vil lære mer om hvordan bruke musikk, sang og bevegelse i arbeidet med eldre og personer med demens. Tilbudet er delt inn i tre deler som kan tas uavhengig av hverandre.</a:t>
            </a:r>
          </a:p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6867" name="Plassholder for lysbildenummer 3">
            <a:extLst>
              <a:ext uri="{FF2B5EF4-FFF2-40B4-BE49-F238E27FC236}">
                <a16:creationId xmlns:a16="http://schemas.microsoft.com/office/drawing/2014/main" id="{80F71F7D-EC38-2743-9123-C1D5A27B3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437722-013B-6D46-9F42-1ADA872CA28F}" type="slidenum">
              <a:rPr lang="nb-NO" altLang="nb-NO" smtClean="0">
                <a:solidFill>
                  <a:srgbClr val="000000"/>
                </a:solidFill>
              </a:rPr>
              <a:pPr/>
              <a:t>11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1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Second theory is </a:t>
            </a:r>
          </a:p>
          <a:p>
            <a:r>
              <a:rPr kumimoji="1" lang="en-US" altLang="ja-JP" dirty="0"/>
              <a:t>Once we</a:t>
            </a:r>
            <a:r>
              <a:rPr kumimoji="1" lang="en-US" altLang="ja-JP" baseline="0" dirty="0"/>
              <a:t> optimizing(better, fix, best) processing we all area, 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1 with music, we can excise training memory  I can walk in to the house memory center with music </a:t>
            </a:r>
            <a:r>
              <a:rPr kumimoji="1" lang="en-US" altLang="ja-JP" baseline="0" dirty="0" err="1"/>
              <a:t>memroy</a:t>
            </a:r>
            <a:r>
              <a:rPr kumimoji="1" lang="en-US" altLang="ja-JP" baseline="0" dirty="0"/>
              <a:t> center injured music can go to each center    can access to the center 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2 we can actuary optimizing better other therapy I can fix the house</a:t>
            </a:r>
          </a:p>
          <a:p>
            <a:r>
              <a:rPr kumimoji="1" lang="en-US" altLang="ja-JP" baseline="0" dirty="0"/>
              <a:t>   </a:t>
            </a:r>
            <a:r>
              <a:rPr kumimoji="1" lang="en-US" altLang="ja-JP" baseline="0" dirty="0" err="1"/>
              <a:t>acutuay</a:t>
            </a:r>
            <a:r>
              <a:rPr kumimoji="1" lang="en-US" altLang="ja-JP" baseline="0" dirty="0"/>
              <a:t> can fix after access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  <a:p>
            <a:endParaRPr kumimoji="1" lang="en-US" altLang="ja-JP" baseline="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3ADFE5-2D9F-4E52-A1EE-45214A0875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EDCF89-BE2C-A84C-8D03-54CC35427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BB9B6D6-8669-3B4D-A6A6-49A54ED22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AEE181-60D6-2644-8AFD-9F5E2CA7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BAB49-9AD8-E54D-A98A-0BC525F5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8EA064-B3A4-1642-A2A8-F02B1A9A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26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CBDA9A-3588-604F-8022-3DDC5069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014D9B4-7504-464E-B900-CDD2E31E9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B64BBC-DBF0-5440-A2B4-F0DB3A62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F4D775-D83D-9B4F-928C-6A4180AC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CA3F0E-D8D9-CA4B-A12B-CB4CCBAA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B371D69-38C3-F049-810D-7C246B9FB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F55E621-4206-3B44-9879-C6E76A7FF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3C5DAD-9510-DA43-BEC9-FBC9BF0C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622BF5-4980-0A4D-B733-C8989413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EF8F15-574E-1D47-85D0-00C12C3A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55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10363826" cy="3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E91EC-C774-4F4E-980F-31819B36358F}" type="datetimeFigureOut">
              <a:rPr lang="nb-NO" smtClean="0"/>
              <a:pPr>
                <a:defRPr/>
              </a:pPr>
              <a:t>10.05.2022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CE9D0-BF84-1446-AD47-832E48A290DB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2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035844" y="1035844"/>
            <a:ext cx="10120313" cy="2500313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44">
                <a:solidFill>
                  <a:srgbClr val="85604A"/>
                </a:solidFill>
              </a:rPr>
              <a:t>Titteltekst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035844" y="3527227"/>
            <a:ext cx="10120313" cy="15716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1pPr>
            <a:lvl2pPr marL="0" indent="160729" algn="ctr">
              <a:spcBef>
                <a:spcPts val="0"/>
              </a:spcBef>
              <a:buClrTx/>
              <a:buSzTx/>
              <a:buFont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2pPr>
            <a:lvl3pPr marL="0" indent="321457" algn="ctr">
              <a:spcBef>
                <a:spcPts val="0"/>
              </a:spcBef>
              <a:buClrTx/>
              <a:buSzTx/>
              <a:buFont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3pPr>
            <a:lvl4pPr marL="0" indent="482186" algn="ctr">
              <a:spcBef>
                <a:spcPts val="0"/>
              </a:spcBef>
              <a:buClrTx/>
              <a:buSzTx/>
              <a:buFont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4pPr>
            <a:lvl5pPr marL="0" indent="642915" algn="ctr">
              <a:spcBef>
                <a:spcPts val="0"/>
              </a:spcBef>
              <a:buClrTx/>
              <a:buSzTx/>
              <a:buFontTx/>
              <a:buNone/>
              <a:defRPr sz="1828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625B48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625B48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625B48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625B48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28">
                <a:solidFill>
                  <a:srgbClr val="625B48"/>
                </a:solidFill>
              </a:rPr>
              <a:t>Brødtekst nivå fem</a:t>
            </a:r>
          </a:p>
        </p:txBody>
      </p:sp>
    </p:spTree>
    <p:extLst>
      <p:ext uri="{BB962C8B-B14F-4D97-AF65-F5344CB8AC3E}">
        <p14:creationId xmlns:p14="http://schemas.microsoft.com/office/powerpoint/2010/main" val="14990522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9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5106026" cy="3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056A-CE80-7146-810D-F48F77774CC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25D9-4563-7042-985C-B9B5A74E46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8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E3BAF6-2D95-4F4F-B421-DF7AA2DF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7DF9ED-3AA4-F44A-8F15-E34ADA44F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FF0CE5-C10B-AA4D-B488-551EC776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B35F89-5699-E54B-860F-3D7A82A6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A5BE13-DF16-1449-96FE-5A448546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93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6ADEE2-4CE1-2F47-B395-C1A2E02F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42D4A3-0D10-4A45-B91A-58106BC8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3B9387-6D6F-194F-8A84-C14E4B4A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E32317-BAD4-FD41-8685-C9A877F0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3A2871-F88B-E247-844D-E15157FE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47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F91567-3C64-E048-8323-B3CB40A8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1F90F3-8096-324E-AF63-828A06DA8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497B73-55FC-F447-B21D-92467A9E2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187BC9D-4010-AC4D-B3FE-D1A879ED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299EBC-FC0A-2A44-9A9B-6F5ABF6E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DCF639-C546-D446-B52C-7650ECA0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57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020F5-1D4E-C34D-9FD1-FB836E3D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092330-E395-CF4D-9468-8DC77596A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6F87CA-F6FE-6545-BA85-8F1ED4053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B069C75-B206-EE4A-8612-E9C2136F2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07FD05-18D8-D741-A7ED-663E5A878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8658294-BEEF-9047-A11B-8B5F29EC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39001C3-8ED6-2446-B5D9-2741E9F9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36E5E91-7085-0A43-A61A-B472A429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20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C8E5BB-D699-924E-BD82-F35BC761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2896B4D-BE6E-1049-9173-387D1055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165CEBA-E9DF-DE4C-9EE7-41714CE0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0B64CB3-54EF-4B4A-AC67-2D00CC6B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71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1C6B42D-9B1F-AE43-AAF0-72AD26F1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3C563F6-70EC-1C46-904F-F512402D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3074AC-6548-B141-9E53-D0F4D3C1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73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E927E7-863D-F845-96C4-1A1AA75C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CF5BEC-DE55-3D40-BCFC-3C74E064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1804F5-4724-AF47-BB6A-5AF2B7B06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B425A13-276C-DC41-8EB9-0401FA56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D719CD-FC03-224A-8C8E-19BB655F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9FD773-72AE-B54B-9BED-07FBC138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4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94FB2B-ADC3-0D47-AA83-8C38D6D4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6695E49-C19C-8A43-933C-EDFF76758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5D0E1E9-4B2C-4E4D-AC82-0737236B0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EE839A-EA01-8640-A664-37E7A337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AB396E-CDB9-BE4D-9763-C0E7BA82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00E7E8B-C4B8-B249-8BC6-43F9A54C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31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B6E90DC-D151-AF46-A46F-4CA067FE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E188BA-8E1C-4F48-8B4E-FD3BC2699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892A7F-CDCE-6345-81EE-1E9641536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C6F1-BAEF-5242-BAF5-6D48E9DFF8A5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9CBFA8-1621-DE47-8B02-1BBB51FF5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24E978-A7D6-8D48-BDF7-872233CCD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2207-F60A-0B4C-A3D9-B2A78A9AC1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57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rd.no/no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ulturoghelse.no/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://www.musikkbasertmiljobehandling.no/" TargetMode="External"/><Relationship Id="rId4" Type="http://schemas.openxmlformats.org/officeDocument/2006/relationships/hyperlink" Target="https://abc.aldringoghelse.no/opplaering/musikkbasert-miljoebehandling/" TargetMode="Externa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skning.no/musikk" TargetMode="External"/><Relationship Id="rId2" Type="http://schemas.openxmlformats.org/officeDocument/2006/relationships/hyperlink" Target="http://www.kulturellahjarnan.s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emf"/><Relationship Id="rId4" Type="http://schemas.openxmlformats.org/officeDocument/2006/relationships/hyperlink" Target="http://kulturoghelse.no/forskn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shjelp.no/" TargetMode="External"/><Relationship Id="rId7" Type="http://schemas.openxmlformats.org/officeDocument/2006/relationships/hyperlink" Target="http://www.aldringoghelse.no/startside/demens/skalaer-og-tester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utviklingssenter.no/forsideidebank.255107.no.html" TargetMode="External"/><Relationship Id="rId5" Type="http://schemas.openxmlformats.org/officeDocument/2006/relationships/hyperlink" Target="http://www.syngmed.no/" TargetMode="External"/><Relationship Id="rId4" Type="http://schemas.openxmlformats.org/officeDocument/2006/relationships/hyperlink" Target="http://www.geria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24000" y="2603113"/>
            <a:ext cx="5067300" cy="33976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1524000" y="3607723"/>
            <a:ext cx="5067300" cy="2160615"/>
          </a:xfrm>
        </p:spPr>
        <p:txBody>
          <a:bodyPr>
            <a:normAutofit/>
          </a:bodyPr>
          <a:lstStyle/>
          <a:p>
            <a:pPr algn="l"/>
            <a:r>
              <a:rPr lang="nb-NO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Cambria" charset="0"/>
                <a:cs typeface="Cambria" charset="0"/>
              </a:rPr>
              <a:t>Audun Myskja, lege, PhD</a:t>
            </a:r>
          </a:p>
          <a:p>
            <a:pPr marL="257174" indent="-257174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Fagveileder, Nasjonalt </a:t>
            </a:r>
            <a:r>
              <a:rPr lang="nb-NO" sz="1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kompetansesnter</a:t>
            </a:r>
            <a:r>
              <a:rPr lang="nb-NO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kultur, helse og omsorg, Nord </a:t>
            </a:r>
            <a:r>
              <a:rPr lang="nb-NO" sz="1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univeristet</a:t>
            </a:r>
            <a:r>
              <a:rPr lang="nb-NO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nb-NO" sz="1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hdep</a:t>
            </a:r>
            <a:endParaRPr lang="nb-NO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57174" indent="-257174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Faglig leder, Nasjonalt implementeringsprosjekt for musikkbasert miljøbehandling, </a:t>
            </a:r>
            <a:r>
              <a:rPr lang="nb-NO" sz="1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Hdir</a:t>
            </a:r>
            <a:r>
              <a:rPr lang="nb-NO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2015-20</a:t>
            </a:r>
          </a:p>
          <a:p>
            <a:pPr marL="257174" indent="-257174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Faglig leder, Senter for livshjelp </a:t>
            </a:r>
            <a:endParaRPr lang="nb-NO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0"/>
          <a:stretch/>
        </p:blipFill>
        <p:spPr>
          <a:xfrm>
            <a:off x="6591300" y="0"/>
            <a:ext cx="4076700" cy="6038850"/>
          </a:xfrm>
          <a:prstGeom prst="rect">
            <a:avLst/>
          </a:prstGeom>
        </p:spPr>
      </p:pic>
      <p:pic>
        <p:nvPicPr>
          <p:cNvPr id="8" name="Bilde 7" descr="Samarbeidspartnere samlet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00750"/>
            <a:ext cx="9144000" cy="72426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1341120" y="65968"/>
            <a:ext cx="5067300" cy="25371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3094" dirty="0">
              <a:latin typeface="Cambria"/>
              <a:cs typeface="Cambria"/>
            </a:endParaRPr>
          </a:p>
          <a:p>
            <a:endParaRPr lang="nb-NO" sz="3094" dirty="0">
              <a:latin typeface="Cambria"/>
              <a:cs typeface="Cambria"/>
            </a:endParaRPr>
          </a:p>
          <a:p>
            <a:endParaRPr lang="nb-NO" sz="3094" dirty="0">
              <a:latin typeface="Cambria"/>
              <a:cs typeface="Cambria"/>
            </a:endParaRPr>
          </a:p>
          <a:p>
            <a:endParaRPr lang="nb-NO" sz="3094" dirty="0">
              <a:latin typeface="Cambria"/>
              <a:cs typeface="Cambria"/>
            </a:endParaRPr>
          </a:p>
          <a:p>
            <a:r>
              <a:rPr lang="nb-NO" sz="1266" b="1" dirty="0"/>
              <a:t>Musikkbasert miljøbehandling</a:t>
            </a:r>
          </a:p>
          <a:p>
            <a:r>
              <a:rPr lang="nb-NO" sz="1266" b="1" dirty="0"/>
              <a:t>- støtte til mestring og egenverd</a:t>
            </a:r>
          </a:p>
          <a:p>
            <a:endParaRPr lang="nb-NO" sz="3300" b="1" dirty="0">
              <a:solidFill>
                <a:prstClr val="black"/>
              </a:solidFill>
              <a:latin typeface="Helvetica" charset="0"/>
            </a:endParaRPr>
          </a:p>
          <a:p>
            <a:endParaRPr lang="nb-NO" sz="3300" b="1" dirty="0">
              <a:solidFill>
                <a:prstClr val="black"/>
              </a:solidFill>
              <a:latin typeface="Helvetica" charset="0"/>
            </a:endParaRPr>
          </a:p>
          <a:p>
            <a:endParaRPr lang="nb-NO" sz="3300" b="1" dirty="0">
              <a:solidFill>
                <a:prstClr val="black"/>
              </a:solidFill>
              <a:latin typeface="Helvetica" charset="0"/>
            </a:endParaRPr>
          </a:p>
          <a:p>
            <a:endParaRPr lang="nb-NO" sz="3300" b="1" dirty="0">
              <a:solidFill>
                <a:prstClr val="black"/>
              </a:solidFill>
              <a:latin typeface="Helvetica" charset="0"/>
            </a:endParaRPr>
          </a:p>
          <a:p>
            <a:endParaRPr lang="nb-NO" sz="3300" dirty="0">
              <a:solidFill>
                <a:prstClr val="black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1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A7424-6891-5040-A6A1-68C1D004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527" y="1131693"/>
            <a:ext cx="8618008" cy="731134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Nasjonalt Oppdrag MMB 2015 fra Helse- og omsorgsdepartementet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D5EFE9-B824-DC4E-A06D-9F785381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191" y="2072212"/>
            <a:ext cx="8837283" cy="3523139"/>
          </a:xfrm>
        </p:spPr>
        <p:txBody>
          <a:bodyPr>
            <a:normAutofit/>
          </a:bodyPr>
          <a:lstStyle/>
          <a:p>
            <a:endParaRPr lang="nb-NO" sz="1649" dirty="0"/>
          </a:p>
          <a:p>
            <a:r>
              <a:rPr lang="nb-NO" sz="1800" dirty="0">
                <a:latin typeface="Arial" charset="0"/>
                <a:ea typeface="Arial" charset="0"/>
                <a:cs typeface="Arial" charset="0"/>
              </a:rPr>
              <a:t>Forankret i statsbudsjettet for 2015 (2016, 2017 og i budsjettforslag 2018) og i Stortingsmelding 29 (2012-2013) </a:t>
            </a:r>
            <a:r>
              <a:rPr lang="nb-NO" sz="1800" i="1" dirty="0">
                <a:latin typeface="Arial" charset="0"/>
                <a:ea typeface="Arial" charset="0"/>
                <a:cs typeface="Arial" charset="0"/>
              </a:rPr>
              <a:t>Morgendagens omsorg</a:t>
            </a:r>
            <a:r>
              <a:rPr lang="nb-NO" sz="1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r>
              <a:rPr lang="nb-NO" sz="1800" dirty="0">
                <a:latin typeface="Arial" charset="0"/>
                <a:ea typeface="Arial" charset="0"/>
                <a:cs typeface="Arial" charset="0"/>
              </a:rPr>
              <a:t>I meldingen redegjøres det for nyere studier som viser at: </a:t>
            </a:r>
            <a:br>
              <a:rPr lang="nb-NO" sz="1800" dirty="0">
                <a:latin typeface="Arial" charset="0"/>
                <a:ea typeface="Arial" charset="0"/>
                <a:cs typeface="Arial" charset="0"/>
              </a:rPr>
            </a:br>
            <a:r>
              <a:rPr lang="nb-NO" sz="1800" b="1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nb-NO" sz="1800" b="1" i="1" dirty="0" err="1">
                <a:latin typeface="Arial" charset="0"/>
                <a:ea typeface="Arial" charset="0"/>
                <a:cs typeface="Arial" charset="0"/>
              </a:rPr>
              <a:t>Når</a:t>
            </a:r>
            <a:r>
              <a:rPr lang="nb-NO" sz="1800" b="1" i="1" dirty="0">
                <a:latin typeface="Arial" charset="0"/>
                <a:ea typeface="Arial" charset="0"/>
                <a:cs typeface="Arial" charset="0"/>
              </a:rPr>
              <a:t> ansatte </a:t>
            </a:r>
            <a:r>
              <a:rPr lang="nb-NO" sz="1800" b="1" i="1" dirty="0" err="1">
                <a:latin typeface="Arial" charset="0"/>
                <a:ea typeface="Arial" charset="0"/>
                <a:cs typeface="Arial" charset="0"/>
              </a:rPr>
              <a:t>får</a:t>
            </a:r>
            <a:r>
              <a:rPr lang="nb-NO" sz="1800" b="1" i="1" dirty="0">
                <a:latin typeface="Arial" charset="0"/>
                <a:ea typeface="Arial" charset="0"/>
                <a:cs typeface="Arial" charset="0"/>
              </a:rPr>
              <a:t> mulighet til å bruke sang og musikkterapeutisk, fungerer det mot uro og depresjon ved demens eller mot utagering ved stell og daglige aktiviteter </a:t>
            </a:r>
            <a:r>
              <a:rPr lang="nb-NO" sz="1800" b="1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nb-NO" sz="1800" b="1" dirty="0" err="1">
                <a:latin typeface="Arial" charset="0"/>
                <a:ea typeface="Arial" charset="0"/>
                <a:cs typeface="Arial" charset="0"/>
              </a:rPr>
              <a:t>Myskja</a:t>
            </a:r>
            <a:r>
              <a:rPr lang="nb-NO" sz="1800" b="1" dirty="0">
                <a:latin typeface="Arial" charset="0"/>
                <a:ea typeface="Arial" charset="0"/>
                <a:cs typeface="Arial" charset="0"/>
              </a:rPr>
              <a:t> 2011, Sandell 2013).</a:t>
            </a:r>
          </a:p>
          <a:p>
            <a:r>
              <a:rPr lang="nb-NO" sz="1800" b="1" i="1" dirty="0">
                <a:latin typeface="Arial" charset="0"/>
                <a:ea typeface="Arial" charset="0"/>
                <a:cs typeface="Arial" charset="0"/>
              </a:rPr>
              <a:t>Ved systematisk bruk av musikk i daglige aktiviteter ble brukerne roligere og mindre utagerende, bruk av psykofarmaka ble kraftig redusert, </a:t>
            </a:r>
            <a:r>
              <a:rPr lang="nb-NO" sz="1800" b="1" i="1" dirty="0" err="1">
                <a:latin typeface="Arial" charset="0"/>
                <a:ea typeface="Arial" charset="0"/>
                <a:cs typeface="Arial" charset="0"/>
              </a:rPr>
              <a:t>pårørende</a:t>
            </a:r>
            <a:r>
              <a:rPr lang="nb-NO" sz="1800" b="1" i="1" dirty="0">
                <a:latin typeface="Arial" charset="0"/>
                <a:ea typeface="Arial" charset="0"/>
                <a:cs typeface="Arial" charset="0"/>
              </a:rPr>
              <a:t> ble mer tilfredse, sykefraværet gikk ned og pasienter man før var tre om å stelle, kunne </a:t>
            </a:r>
            <a:r>
              <a:rPr lang="nb-NO" sz="1800" b="1" i="1" dirty="0" err="1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nb-NO" sz="1800" b="1" i="1" dirty="0">
                <a:latin typeface="Arial" charset="0"/>
                <a:ea typeface="Arial" charset="0"/>
                <a:cs typeface="Arial" charset="0"/>
              </a:rPr>
              <a:t>̊ stelles av en person”</a:t>
            </a:r>
            <a:endParaRPr lang="nb-NO" sz="1800" b="1" dirty="0">
              <a:latin typeface="Arial" charset="0"/>
              <a:ea typeface="Arial" charset="0"/>
              <a:cs typeface="Arial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600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e 2">
            <a:extLst>
              <a:ext uri="{FF2B5EF4-FFF2-40B4-BE49-F238E27FC236}">
                <a16:creationId xmlns:a16="http://schemas.microsoft.com/office/drawing/2014/main" id="{23B84C22-FA53-1845-AF68-E732E090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9" y="5638800"/>
            <a:ext cx="26876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087CA6EB-E6DA-0A48-8B07-23B1FC3760AF}"/>
              </a:ext>
            </a:extLst>
          </p:cNvPr>
          <p:cNvGraphicFramePr>
            <a:graphicFrameLocks noGrp="1"/>
          </p:cNvGraphicFramePr>
          <p:nvPr/>
        </p:nvGraphicFramePr>
        <p:xfrm>
          <a:off x="1868488" y="701676"/>
          <a:ext cx="8799512" cy="836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ABC Musikkbasert miljøbehandling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69" marR="68569" marT="34297" marB="3429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Samlingsbasert kurs</a:t>
                      </a:r>
                    </a:p>
                    <a:p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69" marR="68569" marT="34297" marB="34297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Høyere utdanning</a:t>
                      </a:r>
                    </a:p>
                    <a:p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69" marR="68569" marT="34297" marB="34297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89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Inngår som en del av ABC-modellen til Nasjonal kompetansetjeneste for Aldring og helse i samarbeid med utviklingssentrene for sykehjem og hjemmetjenester</a:t>
                      </a:r>
                      <a:r>
                        <a:rPr lang="nb-NO" sz="1600" baseline="0" dirty="0"/>
                        <a:t> (USHT).</a:t>
                      </a:r>
                      <a:endParaRPr lang="nb-NO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dirty="0"/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baseline="0" dirty="0"/>
                        <a:t>En f</a:t>
                      </a:r>
                      <a:r>
                        <a:rPr lang="nb-NO" sz="1600" dirty="0"/>
                        <a:t>agdag.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/>
                        <a:t>Egen</a:t>
                      </a:r>
                      <a:r>
                        <a:rPr lang="nb-NO" sz="1600" baseline="0" dirty="0"/>
                        <a:t> ABC-</a:t>
                      </a:r>
                      <a:r>
                        <a:rPr lang="nb-NO" sz="1600" dirty="0"/>
                        <a:t>perm med seks hefter.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/>
                        <a:t>Gruppearbeid på arbeidsplassen. </a:t>
                      </a:r>
                    </a:p>
                    <a:p>
                      <a:endParaRPr lang="nb-NO" sz="800" dirty="0"/>
                    </a:p>
                  </a:txBody>
                  <a:tcPr marL="68569" marR="68569" marT="34297" marB="342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Samlingsbasert kurs gir større grad av fordypning og øker graden av spesifikke ferdigheter hos de som arbeider innen helse- og omsorgstjenestene.</a:t>
                      </a:r>
                    </a:p>
                    <a:p>
                      <a:endParaRPr lang="nb-NO" sz="17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700" baseline="0" dirty="0"/>
                        <a:t>Tre samlinger </a:t>
                      </a:r>
                      <a:r>
                        <a:rPr lang="nb-NO" sz="1700" dirty="0"/>
                        <a:t>(3+2+1 dag)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700" dirty="0"/>
                        <a:t>Praktisk hjemmeoppgave</a:t>
                      </a:r>
                      <a:r>
                        <a:rPr lang="nb-NO" sz="1700" baseline="0" dirty="0"/>
                        <a:t> i grupper med utprøving av metodene på arbeidsplassen. Tilbakemelding fra fagveileder, Audun </a:t>
                      </a:r>
                      <a:r>
                        <a:rPr lang="nb-NO" sz="1700" baseline="0" dirty="0" err="1"/>
                        <a:t>Myskja</a:t>
                      </a:r>
                      <a:r>
                        <a:rPr lang="nb-NO" sz="1700" baseline="0" dirty="0"/>
                        <a:t>.</a:t>
                      </a:r>
                      <a:endParaRPr lang="nb-NO" sz="1700" dirty="0"/>
                    </a:p>
                  </a:txBody>
                  <a:tcPr marL="68569" marR="68569" marT="34297" marB="342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457200" rtl="0" eaLnBrk="1" latinLnBrk="0" hangingPunct="1">
                        <a:buFontTx/>
                        <a:buChar char="-"/>
                      </a:pPr>
                      <a:r>
                        <a:rPr lang="nb-NO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Musikkbasert miljøbehandling 15 stp.</a:t>
                      </a:r>
                    </a:p>
                    <a:p>
                      <a:pPr marL="0" lvl="1" indent="0" algn="l" defTabSz="457200" rtl="0" eaLnBrk="1" latinLnBrk="0" hangingPunct="1">
                        <a:buFontTx/>
                        <a:buNone/>
                      </a:pPr>
                      <a:r>
                        <a:rPr lang="nb-NO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(høst 2018)</a:t>
                      </a:r>
                      <a:endParaRPr lang="nb-NO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457200" rtl="0" eaLnBrk="1" latinLnBrk="0" hangingPunct="1">
                        <a:buFontTx/>
                        <a:buChar char="-"/>
                      </a:pPr>
                      <a:r>
                        <a:rPr lang="nb-NO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Kunst og kultur i helse og omsorg 15 stp.  (Oppstart jan 2019)</a:t>
                      </a:r>
                    </a:p>
                    <a:p>
                      <a:pPr marL="0" lvl="1" indent="0" algn="l" defTabSz="457200" rtl="0" eaLnBrk="1" latinLnBrk="0" hangingPunct="1">
                        <a:buFontTx/>
                        <a:buNone/>
                      </a:pPr>
                      <a:endParaRPr lang="nb-N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 algn="l" defTabSz="457200" rtl="0" eaLnBrk="1" latinLnBrk="0" hangingPunct="1">
                        <a:buFontTx/>
                        <a:buNone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Begge studiene tilbys</a:t>
                      </a:r>
                      <a:r>
                        <a:rPr lang="nb-NO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 Nord universitet, Campus Levanger og Nasjonalt kompetansesenter for kultur, helse og omsorg.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 algn="l" defTabSz="457200" rtl="0" eaLnBrk="1" latinLnBrk="0" hangingPunct="1">
                        <a:buFontTx/>
                        <a:buNone/>
                      </a:pP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indent="0" algn="l" defTabSz="457200" rtl="0" eaLnBrk="1" latinLnBrk="0" hangingPunct="1">
                        <a:buFontTx/>
                        <a:buNone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Fagdag i Musikkbasert miljøbehandling, </a:t>
                      </a:r>
                      <a:r>
                        <a:rPr lang="nb-NO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tilbud til studiesteder som tilbyr </a:t>
                      </a:r>
                      <a:r>
                        <a:rPr lang="nb-N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bachelorstudiet sykepleie</a:t>
                      </a: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42950" lvl="1" indent="-285750" algn="l">
                        <a:buFontTx/>
                        <a:buChar char="-"/>
                      </a:pPr>
                      <a:endParaRPr lang="nb-NO" sz="1200" dirty="0"/>
                    </a:p>
                    <a:p>
                      <a:endParaRPr lang="nb-NO" sz="1200" dirty="0"/>
                    </a:p>
                  </a:txBody>
                  <a:tcPr marL="68569" marR="68569" marT="34297" marB="342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058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69" marR="68569" marT="34297" marB="342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b-NO" sz="800" dirty="0"/>
                    </a:p>
                  </a:txBody>
                  <a:tcPr marL="68569" marR="68569" marT="34297" marB="342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L="68569" marR="68569" marT="34297" marB="3429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3C5CC47C-4E94-EE49-BB02-04002A37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295301"/>
            <a:ext cx="7435850" cy="14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674872" tIns="674872" rIns="674872" bIns="674872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5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67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nb-NO" altLang="nb-NO" sz="4000" dirty="0">
              <a:solidFill>
                <a:prstClr val="black"/>
              </a:solidFill>
            </a:endParaRPr>
          </a:p>
        </p:txBody>
      </p:sp>
      <p:pic>
        <p:nvPicPr>
          <p:cNvPr id="35861" name="Bilde 17">
            <a:hlinkClick r:id="rId4"/>
            <a:extLst>
              <a:ext uri="{FF2B5EF4-FFF2-40B4-BE49-F238E27FC236}">
                <a16:creationId xmlns:a16="http://schemas.microsoft.com/office/drawing/2014/main" id="{4ED82090-CB79-6446-8FBF-048B3ADE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529264"/>
            <a:ext cx="15509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Bilde 19">
            <a:hlinkClick r:id="rId6"/>
            <a:extLst>
              <a:ext uri="{FF2B5EF4-FFF2-40B4-BE49-F238E27FC236}">
                <a16:creationId xmlns:a16="http://schemas.microsoft.com/office/drawing/2014/main" id="{C8F8825E-7658-4A4A-8CAB-E826D0CA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6" y="5421313"/>
            <a:ext cx="14001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Bilde 20">
            <a:hlinkClick r:id="rId8"/>
            <a:extLst>
              <a:ext uri="{FF2B5EF4-FFF2-40B4-BE49-F238E27FC236}">
                <a16:creationId xmlns:a16="http://schemas.microsoft.com/office/drawing/2014/main" id="{FC13CA6C-43EC-D849-A7D1-BC08BA50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88" y="5761039"/>
            <a:ext cx="8112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Bilde 12">
            <a:hlinkClick r:id="rId6"/>
            <a:extLst>
              <a:ext uri="{FF2B5EF4-FFF2-40B4-BE49-F238E27FC236}">
                <a16:creationId xmlns:a16="http://schemas.microsoft.com/office/drawing/2014/main" id="{C83AA30E-C8BD-CB44-AB90-09B37DCB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476875"/>
            <a:ext cx="12842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Bilde 13">
            <a:hlinkClick r:id="rId6"/>
            <a:extLst>
              <a:ext uri="{FF2B5EF4-FFF2-40B4-BE49-F238E27FC236}">
                <a16:creationId xmlns:a16="http://schemas.microsoft.com/office/drawing/2014/main" id="{6F87554E-7CC2-1743-B877-4BE68487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5743575"/>
            <a:ext cx="1244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558E8F3-3902-E74E-9543-85EF064FE79C}"/>
              </a:ext>
            </a:extLst>
          </p:cNvPr>
          <p:cNvSpPr txBox="1"/>
          <p:nvPr/>
        </p:nvSpPr>
        <p:spPr>
          <a:xfrm>
            <a:off x="3362326" y="5689600"/>
            <a:ext cx="2468563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882">
              <a:defRPr/>
            </a:pPr>
            <a:r>
              <a:rPr lang="nb-NO" sz="825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35867" name="TekstSylinder 8">
            <a:extLst>
              <a:ext uri="{FF2B5EF4-FFF2-40B4-BE49-F238E27FC236}">
                <a16:creationId xmlns:a16="http://schemas.microsoft.com/office/drawing/2014/main" id="{22C2715D-D520-1E40-8FAA-D7200D214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1" y="46039"/>
            <a:ext cx="730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800"/>
              <a:t>Opplæringsprogrammet er tredelt og gir metoder og verktøy for å systematisk bruke musikk, sang og bevegelse i daglig omsorg. </a:t>
            </a:r>
          </a:p>
        </p:txBody>
      </p:sp>
      <p:sp>
        <p:nvSpPr>
          <p:cNvPr id="22557" name="Rektangel 1">
            <a:extLst>
              <a:ext uri="{FF2B5EF4-FFF2-40B4-BE49-F238E27FC236}">
                <a16:creationId xmlns:a16="http://schemas.microsoft.com/office/drawing/2014/main" id="{562D3FA2-C201-4540-84CF-1AFF973A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5910264"/>
            <a:ext cx="9166225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altLang="nb-NO" sz="1800" dirty="0">
                <a:solidFill>
                  <a:srgbClr val="000000"/>
                </a:solidFill>
              </a:rPr>
              <a:t>Kommunene kan søke fylkesmannen om tilskudd til opplæring/kompetanseutvikling mv fra tilskuddsordningen «Kommunal kompetanse og innovasjonstilskudd» Se for øvrig </a:t>
            </a:r>
            <a:r>
              <a:rPr lang="nb-NO" altLang="nb-NO" sz="1800" dirty="0">
                <a:solidFill>
                  <a:schemeClr val="tx2">
                    <a:lumMod val="10000"/>
                  </a:schemeClr>
                </a:solidFill>
                <a:hlinkClick r:id="rId10"/>
              </a:rPr>
              <a:t>www.musikkbasertmiljobehandling.no</a:t>
            </a:r>
            <a:endParaRPr lang="nb-NO" altLang="nb-NO" sz="18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nb-NO" altLang="nb-NO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9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9A0D18A-8603-6A47-BFB4-9E600DAEF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26" y="0"/>
            <a:ext cx="4543323" cy="659565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C0224B4-B2CC-EA4A-A21E-FD24A9A7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7" y="0"/>
            <a:ext cx="4660823" cy="65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49" y="1126516"/>
            <a:ext cx="635938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Hvordan påvirker musikken oss?</a:t>
            </a:r>
            <a:endParaRPr lang="nb-NO" sz="28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2221050" y="1829272"/>
            <a:ext cx="756542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Arial"/>
              <a:buChar char="•"/>
              <a:defRPr/>
            </a:pPr>
            <a:r>
              <a:rPr lang="nb-NO" sz="2200" i="1" dirty="0">
                <a:latin typeface="PT Sans"/>
                <a:cs typeface="PT Sans"/>
              </a:rPr>
              <a:t>Nevrologisk og hormonelt</a:t>
            </a:r>
            <a:r>
              <a:rPr lang="nb-NO" sz="2200" dirty="0">
                <a:latin typeface="PT Sans"/>
                <a:cs typeface="PT Sans"/>
              </a:rPr>
              <a:t>: – Regulerer velværehormoner og stresshormoner som påvirker hjerterytme og pustemønster 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Arial"/>
              <a:buChar char="•"/>
              <a:defRPr/>
            </a:pPr>
            <a:r>
              <a:rPr lang="nb-NO" sz="2200" i="1" dirty="0">
                <a:latin typeface="PT Sans"/>
                <a:cs typeface="PT Sans"/>
              </a:rPr>
              <a:t>Motorisk</a:t>
            </a:r>
            <a:r>
              <a:rPr lang="nb-NO" sz="2200" dirty="0">
                <a:latin typeface="PT Sans"/>
                <a:cs typeface="PT Sans"/>
              </a:rPr>
              <a:t>: – Stimulerer sentre i midthjernen som igangsetter og strukturerer bevegelse  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Arial"/>
              <a:buChar char="•"/>
              <a:defRPr/>
            </a:pPr>
            <a:r>
              <a:rPr lang="nb-NO" sz="2200" i="1" dirty="0">
                <a:latin typeface="PT Sans"/>
                <a:cs typeface="PT Sans"/>
              </a:rPr>
              <a:t>Kognitivt</a:t>
            </a:r>
            <a:r>
              <a:rPr lang="nb-NO" sz="2200" dirty="0">
                <a:latin typeface="PT Sans"/>
                <a:cs typeface="PT Sans"/>
              </a:rPr>
              <a:t>: – Gir allsidig stimulering av ulike deler av hjernen og kan </a:t>
            </a:r>
            <a:r>
              <a:rPr lang="nb-NO" sz="22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«</a:t>
            </a:r>
            <a:r>
              <a:rPr lang="nb-NO" sz="2200" dirty="0">
                <a:latin typeface="PT Sans"/>
                <a:cs typeface="PT Sans"/>
              </a:rPr>
              <a:t>bygge bro</a:t>
            </a:r>
            <a:r>
              <a:rPr lang="nb-NO" sz="22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»</a:t>
            </a:r>
            <a:r>
              <a:rPr lang="nb-NO" sz="2200" dirty="0">
                <a:latin typeface="PT Sans"/>
                <a:cs typeface="PT Sans"/>
              </a:rPr>
              <a:t> over områder som er svekket eller ødelagt av sykdom 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Arial"/>
              <a:buChar char="•"/>
              <a:defRPr/>
            </a:pPr>
            <a:r>
              <a:rPr lang="nb-NO" sz="2200" i="1" dirty="0">
                <a:latin typeface="PT Sans"/>
                <a:cs typeface="PT Sans"/>
              </a:rPr>
              <a:t>Psykisk</a:t>
            </a:r>
            <a:r>
              <a:rPr lang="nb-NO" sz="2200" dirty="0">
                <a:latin typeface="PT Sans"/>
                <a:cs typeface="PT Sans"/>
              </a:rPr>
              <a:t>: – Trigger minner og forløser følelser               </a:t>
            </a:r>
            <a:r>
              <a:rPr lang="nb-NO" sz="2200" i="1" dirty="0">
                <a:latin typeface="PT Sans"/>
                <a:cs typeface="PT Sans"/>
              </a:rPr>
              <a:t>”Musikken er mitt hemmelige fotoalbum” 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Arial"/>
              <a:buChar char="•"/>
              <a:defRPr/>
            </a:pPr>
            <a:r>
              <a:rPr lang="nb-NO" sz="2200" i="1" dirty="0">
                <a:latin typeface="PT Sans"/>
                <a:cs typeface="PT Sans"/>
              </a:rPr>
              <a:t>Sosialt</a:t>
            </a:r>
            <a:r>
              <a:rPr lang="nb-NO" sz="2200" dirty="0">
                <a:latin typeface="PT Sans"/>
                <a:cs typeface="PT Sans"/>
              </a:rPr>
              <a:t>: – Skaper gode rammer og forutsetninger for fellesopplevelser og samhandling</a:t>
            </a: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860" y="262284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  <p:pic>
        <p:nvPicPr>
          <p:cNvPr id="7" name="Bilde 1" descr="musicbr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295" y="26451"/>
            <a:ext cx="1842464" cy="194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66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49" y="623911"/>
            <a:ext cx="635938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Fra forskningsfronten</a:t>
            </a:r>
            <a:endParaRPr lang="nb-NO" sz="28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2221049" y="1326667"/>
            <a:ext cx="736202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1" indent="-179991">
              <a:spcBef>
                <a:spcPts val="600"/>
              </a:spcBef>
              <a:buClr>
                <a:schemeClr val="accent6"/>
              </a:buClr>
            </a:pPr>
            <a:r>
              <a:rPr lang="nb-NO" sz="2200" dirty="0" err="1">
                <a:latin typeface="PT Sans"/>
                <a:ea typeface="MS PGothic" charset="0"/>
                <a:cs typeface="PT Sans"/>
              </a:rPr>
              <a:t>Forskningsstudier</a:t>
            </a:r>
            <a:r>
              <a:rPr lang="nb-NO" sz="2200" dirty="0">
                <a:latin typeface="PT Sans"/>
                <a:ea typeface="MS PGothic" charset="0"/>
                <a:cs typeface="PT Sans"/>
              </a:rPr>
              <a:t> viser bl.a. at: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nb-NO" sz="2200" dirty="0">
                <a:latin typeface="PT Sans"/>
                <a:ea typeface="MS PGothic" charset="0"/>
                <a:cs typeface="PT Sans"/>
              </a:rPr>
              <a:t>Musikk kan redusere stress og angst, lindre smerte og styrke immunsystemet.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nb-NO" sz="2200" dirty="0">
                <a:latin typeface="PT Sans"/>
                <a:ea typeface="MS PGothic" charset="0"/>
                <a:cs typeface="PT Sans"/>
              </a:rPr>
              <a:t>Individualisert musikk reduserer uro og agitasjon hos personer med demens.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nb-NO" sz="2200" dirty="0">
                <a:latin typeface="PT Sans"/>
                <a:ea typeface="MS PGothic" charset="0"/>
                <a:cs typeface="PT Sans"/>
              </a:rPr>
              <a:t>Musikklytting etter hjerneslag fører til raskere tilfriskning.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nb-NO" sz="2200" dirty="0">
                <a:latin typeface="PT Sans"/>
                <a:ea typeface="MS PGothic" charset="0"/>
                <a:cs typeface="PT Sans"/>
              </a:rPr>
              <a:t>Korsang styrker velvære og immunsystem og gjør oss mer sosiale.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nb-NO" sz="2200" dirty="0">
                <a:latin typeface="PT Sans"/>
                <a:ea typeface="MS PGothic" charset="0"/>
                <a:cs typeface="PT Sans"/>
              </a:rPr>
              <a:t>Dans kan styrke en rekke ferdigheter hos eldre og bremse forløpet av Parkinsons sykdom.</a:t>
            </a:r>
          </a:p>
          <a:p>
            <a:pPr algn="ctr"/>
            <a:endParaRPr lang="nb-NO" sz="1600" dirty="0">
              <a:solidFill>
                <a:srgbClr val="000000"/>
              </a:solidFill>
              <a:latin typeface="PT Sans"/>
              <a:ea typeface="MS PGothic" charset="0"/>
              <a:cs typeface="PT Sans"/>
            </a:endParaRPr>
          </a:p>
          <a:p>
            <a:pPr algn="ctr"/>
            <a:r>
              <a:rPr lang="nb-NO" sz="16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Referanser:  </a:t>
            </a:r>
            <a:r>
              <a:rPr lang="nb-NO" sz="16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2"/>
              </a:rPr>
              <a:t>www.kulturellahjarnan.se</a:t>
            </a:r>
            <a:r>
              <a:rPr lang="nb-NO" sz="16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 </a:t>
            </a:r>
            <a:r>
              <a:rPr lang="nb-NO" sz="16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3"/>
              </a:rPr>
              <a:t>www.forskning.no/musikk</a:t>
            </a:r>
            <a:r>
              <a:rPr lang="nb-NO" sz="16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</a:t>
            </a:r>
            <a:r>
              <a:rPr lang="nb-NO" sz="16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4"/>
              </a:rPr>
              <a:t>http://kulturoghelse.no/forskning</a:t>
            </a:r>
            <a:endParaRPr lang="nb-NO" sz="1600" dirty="0">
              <a:solidFill>
                <a:srgbClr val="000000"/>
              </a:solidFill>
              <a:latin typeface="PT Sans"/>
              <a:ea typeface="MS PGothic" charset="0"/>
              <a:cs typeface="PT Sans"/>
            </a:endParaRP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210949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56FC8-4AA4-1F47-8462-992CEC4C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09625"/>
          </a:xfrm>
        </p:spPr>
        <p:txBody>
          <a:bodyPr/>
          <a:lstStyle/>
          <a:p>
            <a:r>
              <a:rPr lang="nb-NO" dirty="0"/>
              <a:t>Musikk ved depresjon, angst, psykose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842916-4B47-E349-BC5C-A24915090E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78781" y="916782"/>
            <a:ext cx="8989219" cy="2470919"/>
          </a:xfrm>
        </p:spPr>
        <p:txBody>
          <a:bodyPr>
            <a:normAutofit/>
          </a:bodyPr>
          <a:lstStyle/>
          <a:p>
            <a:r>
              <a:rPr lang="nb-NO" sz="1969" dirty="0"/>
              <a:t>Depresjon – stemningssirkelen, treffe sinnsstemningen, så gradvis justere: Bevege, løfte, oppmuntre</a:t>
            </a:r>
          </a:p>
          <a:p>
            <a:r>
              <a:rPr lang="nb-NO" sz="1969" dirty="0"/>
              <a:t>Angst – møte angsten, komme på bølgelengde, møte mennesket der det er, så gradvis justere: Bevege, roe, trygge (ikke trigge!)</a:t>
            </a:r>
          </a:p>
          <a:p>
            <a:r>
              <a:rPr lang="nb-NO" sz="1969" dirty="0"/>
              <a:t>Psykose – skape rammer og trygghet. OBS. Pust, øyenkontakt, stemme. Spill på det kjente, gjenkjenningseffekt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525B836-F8B4-8242-8FC9-0933111280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3651" y="3387701"/>
            <a:ext cx="4001988" cy="3470299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Myskja</a:t>
            </a:r>
            <a:r>
              <a:rPr lang="nb-NO" dirty="0"/>
              <a:t>, A. (2021). MSOT –</a:t>
            </a:r>
          </a:p>
          <a:p>
            <a:pPr marL="0" indent="0">
              <a:buNone/>
            </a:pPr>
            <a:r>
              <a:rPr lang="nb-NO" dirty="0"/>
              <a:t>Musical </a:t>
            </a:r>
            <a:r>
              <a:rPr lang="nb-NO" dirty="0" err="1"/>
              <a:t>sensory</a:t>
            </a:r>
            <a:r>
              <a:rPr lang="nb-NO" dirty="0"/>
              <a:t> </a:t>
            </a:r>
            <a:r>
              <a:rPr lang="nb-NO" dirty="0" err="1"/>
              <a:t>orientation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Training (ved uro, forvirring,</a:t>
            </a:r>
          </a:p>
          <a:p>
            <a:pPr marL="0" indent="0">
              <a:buNone/>
            </a:pPr>
            <a:r>
              <a:rPr lang="nb-NO" dirty="0"/>
              <a:t>Psykoser). Oxford: </a:t>
            </a:r>
            <a:r>
              <a:rPr lang="nb-NO" dirty="0" err="1"/>
              <a:t>handbook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neurologic</a:t>
            </a:r>
            <a:r>
              <a:rPr lang="nb-NO" dirty="0"/>
              <a:t> </a:t>
            </a:r>
            <a:r>
              <a:rPr lang="nb-NO" dirty="0" err="1"/>
              <a:t>music</a:t>
            </a:r>
            <a:r>
              <a:rPr lang="nb-NO" dirty="0"/>
              <a:t> </a:t>
            </a:r>
            <a:r>
              <a:rPr lang="nb-NO" dirty="0" err="1"/>
              <a:t>therapy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Myskja</a:t>
            </a:r>
            <a:r>
              <a:rPr lang="nb-NO" dirty="0"/>
              <a:t>, A. (2006). Den siste </a:t>
            </a:r>
            <a:r>
              <a:rPr lang="nb-NO" dirty="0" err="1"/>
              <a:t>song</a:t>
            </a:r>
            <a:r>
              <a:rPr lang="nb-NO" dirty="0"/>
              <a:t>. Bergen: fagbokforlaget.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lassholder for innhold 6" descr="Et bilde som inneholder sport, gruppe&#10;&#10;Automatisk generert beskrivelse">
            <a:extLst>
              <a:ext uri="{FF2B5EF4-FFF2-40B4-BE49-F238E27FC236}">
                <a16:creationId xmlns:a16="http://schemas.microsoft.com/office/drawing/2014/main" id="{2C373C07-022A-E046-AD34-07C1C2DC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5639" y="3387701"/>
            <a:ext cx="2462361" cy="3470299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FD9FE2D-6C46-DA4C-82EC-A20135E6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356447"/>
            <a:ext cx="2679651" cy="35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30215" y="623911"/>
            <a:ext cx="635938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Hva slags musikk?</a:t>
            </a:r>
            <a:endParaRPr lang="nb-NO" sz="28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2230214" y="1326666"/>
            <a:ext cx="8094454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9991">
              <a:spcBef>
                <a:spcPts val="400"/>
              </a:spcBef>
              <a:buClr>
                <a:schemeClr val="accent6"/>
              </a:buClr>
              <a:buSzPct val="12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b="1" dirty="0">
                <a:solidFill>
                  <a:srgbClr val="E46C0A"/>
                </a:solidFill>
                <a:latin typeface="PT Sans"/>
                <a:ea typeface="MS PGothic" charset="0"/>
                <a:cs typeface="PT Sans"/>
              </a:rPr>
              <a:t>Individuelt:</a:t>
            </a:r>
          </a:p>
          <a:p>
            <a:pPr indent="-179991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Den musikken vi liker har best effekt: Kartlegging av musikk-preferanser (musikksmak) er nøkkelen til vellykkede musikktiltak!</a:t>
            </a:r>
          </a:p>
          <a:p>
            <a:pPr indent="-179991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b="1" dirty="0">
                <a:solidFill>
                  <a:srgbClr val="E46C0A"/>
                </a:solidFill>
                <a:latin typeface="PT Sans"/>
                <a:ea typeface="MS PGothic" charset="0"/>
                <a:cs typeface="PT Sans"/>
              </a:rPr>
              <a:t>Sosialt, i grupper:</a:t>
            </a:r>
          </a:p>
          <a:p>
            <a:pPr indent="-179991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«Sangskatten» – felles referanse for mange eldre. Unngå musikk som noen direkte misliker. Finn musikk som kan favne bredt.                                                                 </a:t>
            </a:r>
          </a:p>
          <a:p>
            <a:pPr indent="-179991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b="1" dirty="0">
                <a:solidFill>
                  <a:srgbClr val="E46C0A"/>
                </a:solidFill>
                <a:latin typeface="PT Sans"/>
                <a:ea typeface="MS PGothic" charset="0"/>
                <a:cs typeface="PT Sans"/>
              </a:rPr>
              <a:t>Fysisk:</a:t>
            </a:r>
          </a:p>
          <a:p>
            <a:pPr indent="-179991"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Musikk og bevegelse/dans/trening – fast, tydelig rytme, avpass tempo!</a:t>
            </a: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387334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197413" y="818146"/>
            <a:ext cx="5392185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Roe eller aktivere?</a:t>
            </a:r>
            <a:endParaRPr lang="nb-NO" sz="28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3197412" y="1745020"/>
            <a:ext cx="5513294" cy="446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u="sng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Beroligende</a:t>
            </a: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: 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Musikk med rolig grunnrytme/takt – langsommere enn normal hjerterytme. Eks: visse former for klassisk musikk </a:t>
            </a:r>
          </a:p>
          <a:p>
            <a:pPr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u="sng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Stimulerende</a:t>
            </a: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: 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Musikk med rask grunnrytme/takt –raskere enn normal hjerterytme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en-US" sz="2531" i="1" dirty="0" err="1"/>
              <a:t>Zatorre</a:t>
            </a:r>
            <a:r>
              <a:rPr lang="en-US" sz="2531" i="1" dirty="0"/>
              <a:t>, R. </a:t>
            </a:r>
            <a:r>
              <a:rPr lang="en-US" sz="2531" dirty="0"/>
              <a:t>Music, the food of </a:t>
            </a:r>
            <a:r>
              <a:rPr lang="en-US" sz="2531" dirty="0" err="1"/>
              <a:t>neuroscience?</a:t>
            </a:r>
            <a:r>
              <a:rPr lang="en-US" sz="2531" i="1" dirty="0" err="1"/>
              <a:t>Nature</a:t>
            </a:r>
            <a:r>
              <a:rPr lang="en-US" sz="2531" dirty="0"/>
              <a:t> </a:t>
            </a:r>
            <a:r>
              <a:rPr lang="en-US" sz="2531" b="1" dirty="0"/>
              <a:t>434</a:t>
            </a:r>
            <a:r>
              <a:rPr lang="en-US" sz="2531" dirty="0"/>
              <a:t>, 312-315, 2005</a:t>
            </a:r>
            <a:endParaRPr lang="nb-NO" sz="2400" dirty="0">
              <a:solidFill>
                <a:srgbClr val="000000"/>
              </a:solidFill>
              <a:latin typeface="PT Sans"/>
              <a:ea typeface="MS PGothic" charset="0"/>
              <a:cs typeface="PT Sans"/>
            </a:endParaRP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362996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124200" y="381001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3" name="TextBox 8"/>
          <p:cNvSpPr txBox="1">
            <a:spLocks noChangeArrowheads="1"/>
          </p:cNvSpPr>
          <p:nvPr/>
        </p:nvSpPr>
        <p:spPr bwMode="auto">
          <a:xfrm>
            <a:off x="5715000" y="2971801"/>
            <a:ext cx="106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Music</a:t>
            </a:r>
          </a:p>
        </p:txBody>
      </p:sp>
      <p:sp>
        <p:nvSpPr>
          <p:cNvPr id="56324" name="TextBox 9"/>
          <p:cNvSpPr txBox="1">
            <a:spLocks noChangeArrowheads="1"/>
          </p:cNvSpPr>
          <p:nvPr/>
        </p:nvSpPr>
        <p:spPr bwMode="auto">
          <a:xfrm>
            <a:off x="4495800" y="1752600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Memory</a:t>
            </a:r>
          </a:p>
        </p:txBody>
      </p:sp>
      <p:sp>
        <p:nvSpPr>
          <p:cNvPr id="56325" name="TextBox 10"/>
          <p:cNvSpPr txBox="1">
            <a:spLocks noChangeArrowheads="1"/>
          </p:cNvSpPr>
          <p:nvPr/>
        </p:nvSpPr>
        <p:spPr bwMode="auto">
          <a:xfrm>
            <a:off x="7162800" y="2133601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Language</a:t>
            </a:r>
          </a:p>
        </p:txBody>
      </p:sp>
      <p:sp>
        <p:nvSpPr>
          <p:cNvPr id="56326" name="TextBox 11"/>
          <p:cNvSpPr txBox="1">
            <a:spLocks noChangeArrowheads="1"/>
          </p:cNvSpPr>
          <p:nvPr/>
        </p:nvSpPr>
        <p:spPr bwMode="auto">
          <a:xfrm>
            <a:off x="7543801" y="3733801"/>
            <a:ext cx="167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Motor Control</a:t>
            </a:r>
          </a:p>
        </p:txBody>
      </p:sp>
      <p:sp>
        <p:nvSpPr>
          <p:cNvPr id="56327" name="TextBox 12"/>
          <p:cNvSpPr txBox="1">
            <a:spLocks noChangeArrowheads="1"/>
          </p:cNvSpPr>
          <p:nvPr/>
        </p:nvSpPr>
        <p:spPr bwMode="auto">
          <a:xfrm>
            <a:off x="5334001" y="4114801"/>
            <a:ext cx="152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Perception</a:t>
            </a:r>
          </a:p>
        </p:txBody>
      </p:sp>
      <p:sp>
        <p:nvSpPr>
          <p:cNvPr id="56328" name="TextBox 13"/>
          <p:cNvSpPr txBox="1">
            <a:spLocks noChangeArrowheads="1"/>
          </p:cNvSpPr>
          <p:nvPr/>
        </p:nvSpPr>
        <p:spPr bwMode="auto">
          <a:xfrm>
            <a:off x="3581400" y="3124201"/>
            <a:ext cx="137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Attention</a:t>
            </a:r>
          </a:p>
        </p:txBody>
      </p:sp>
      <p:sp>
        <p:nvSpPr>
          <p:cNvPr id="22" name="Down Arrow 21"/>
          <p:cNvSpPr/>
          <p:nvPr/>
        </p:nvSpPr>
        <p:spPr>
          <a:xfrm rot="5599128">
            <a:off x="5264150" y="2987675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23" name="Down Arrow 22"/>
          <p:cNvSpPr/>
          <p:nvPr/>
        </p:nvSpPr>
        <p:spPr>
          <a:xfrm rot="9695902">
            <a:off x="5705475" y="2462214"/>
            <a:ext cx="228600" cy="458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24" name="Down Arrow 23"/>
          <p:cNvSpPr/>
          <p:nvPr/>
        </p:nvSpPr>
        <p:spPr>
          <a:xfrm rot="14497497">
            <a:off x="6651625" y="2551114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56332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MUSIC OPTIMIZES RETRAINING OF SHARED BRAIN FUNCTIONS </a:t>
            </a:r>
          </a:p>
        </p:txBody>
      </p:sp>
      <p:sp>
        <p:nvSpPr>
          <p:cNvPr id="19" name="Right Arrow 18"/>
          <p:cNvSpPr/>
          <p:nvPr/>
        </p:nvSpPr>
        <p:spPr>
          <a:xfrm rot="1483831">
            <a:off x="6807201" y="3376614"/>
            <a:ext cx="53340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25" name="Down Arrow 24"/>
          <p:cNvSpPr/>
          <p:nvPr/>
        </p:nvSpPr>
        <p:spPr>
          <a:xfrm>
            <a:off x="6019800" y="34290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40763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50" y="762056"/>
            <a:ext cx="81036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Hvordan kartlegge musikkpreferanser</a:t>
            </a:r>
            <a:endParaRPr lang="nb-NO" sz="28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2221049" y="1579460"/>
            <a:ext cx="77056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2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Kartleggingsskjema for musikkpreferanser gjennom samtale (</a:t>
            </a:r>
            <a:r>
              <a:rPr lang="nb-NO" sz="2200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Myskja</a:t>
            </a:r>
            <a:r>
              <a:rPr lang="nb-NO" sz="22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, Metodebok), og/eller «Musikalsk profil» (Idébank aktiv omsorg)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2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Snakk med pårørende! Bruk gjerne musikkartleggings-skjema som del av innkomstsamtalen eller oppfølgingssamtale.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2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Bruk evt. musikkspiller og prøv eksempler fra ulike sjangere. Noter reaksjoner: Både det som sies og kroppsspråket. 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2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Husk at </a:t>
            </a:r>
            <a:r>
              <a:rPr lang="nb-NO" sz="2200" dirty="0">
                <a:solidFill>
                  <a:srgbClr val="000000"/>
                </a:solidFill>
                <a:latin typeface="PT Sans"/>
                <a:cs typeface="PT Sans"/>
              </a:rPr>
              <a:t>preferanser (musikksmak) og behov kan endres etter hvert som sykdommen utvikler seg, og kan variere med dagsformen.</a:t>
            </a:r>
          </a:p>
          <a:p>
            <a:pPr marL="179991" indent="-179991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endParaRPr lang="nb-NO" sz="2200" dirty="0">
              <a:solidFill>
                <a:srgbClr val="000000"/>
              </a:solidFill>
              <a:latin typeface="PT Sans"/>
              <a:ea typeface="MS PGothic" charset="0"/>
              <a:cs typeface="PT Sans"/>
            </a:endParaRPr>
          </a:p>
          <a:p>
            <a:pPr indent="-161991">
              <a:spcBef>
                <a:spcPts val="600"/>
              </a:spcBef>
              <a:buClr>
                <a:schemeClr val="accent6"/>
              </a:buClr>
              <a:buSzPct val="120000"/>
            </a:pPr>
            <a:endParaRPr lang="nb-NO" sz="2200" dirty="0">
              <a:solidFill>
                <a:srgbClr val="000000"/>
              </a:solidFill>
              <a:latin typeface="PT Sans"/>
              <a:ea typeface="MS PGothic" charset="0"/>
              <a:cs typeface="PT Sans"/>
            </a:endParaRP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94731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DDC28C-2A7E-D24C-8A2E-856AA956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22615"/>
          </a:xfrm>
        </p:spPr>
        <p:txBody>
          <a:bodyPr/>
          <a:lstStyle/>
          <a:p>
            <a:r>
              <a:rPr lang="nb-NO" dirty="0"/>
              <a:t>Miljøbehandling: Mestringsmedisin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81FF52-2A3A-D24A-98F0-6D1F1877A1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4517" y="5724656"/>
            <a:ext cx="5369212" cy="215538"/>
          </a:xfrm>
        </p:spPr>
        <p:txBody>
          <a:bodyPr>
            <a:normAutofit fontScale="32500" lnSpcReduction="20000"/>
          </a:bodyPr>
          <a:lstStyle/>
          <a:p>
            <a:endParaRPr lang="nb-NO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94E247-8EA4-5C4A-B443-36360FCC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7" y="3243777"/>
            <a:ext cx="6316338" cy="25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sz="1266"/>
          </a:p>
        </p:txBody>
      </p:sp>
      <p:pic>
        <p:nvPicPr>
          <p:cNvPr id="25601" name="Bilde 2">
            <a:extLst>
              <a:ext uri="{FF2B5EF4-FFF2-40B4-BE49-F238E27FC236}">
                <a16:creationId xmlns:a16="http://schemas.microsoft.com/office/drawing/2014/main" id="{ADC16FF1-F9F0-9745-AE60-12A48322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0710"/>
            <a:ext cx="9144000" cy="58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F1BE962-74F7-CF41-81C7-123F4ED4E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7" y="5790945"/>
            <a:ext cx="6316338" cy="1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ja-JP" sz="773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nb-NO" altLang="ja-JP" sz="1266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5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50" y="1102549"/>
            <a:ext cx="81036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Hvordan gjøre kunnskapen tilgjengelig</a:t>
            </a:r>
            <a:endParaRPr lang="nb-NO" sz="28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2221049" y="1924833"/>
            <a:ext cx="704536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Samle musikkprosjektet i en perm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Legge inn musikk-kartlegging og musikktiltak i journalsystemet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Ikke la «taus kunnskap» forbli taus. Sikre erfarings-overføring. Rapportere små daglige observasjoner. Mange bekker små... 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Lage enkel «Musikalsk profil» til oppslag på pasientrom, eller i perm.</a:t>
            </a:r>
          </a:p>
          <a:p>
            <a:pPr indent="-161991">
              <a:spcBef>
                <a:spcPts val="600"/>
              </a:spcBef>
              <a:buClr>
                <a:schemeClr val="accent6"/>
              </a:buClr>
              <a:buSzPct val="120000"/>
            </a:pPr>
            <a:endParaRPr lang="nb-NO" sz="2200" dirty="0">
              <a:solidFill>
                <a:srgbClr val="000000"/>
              </a:solidFill>
              <a:latin typeface="PT Sans"/>
              <a:ea typeface="MS PGothic" charset="0"/>
              <a:cs typeface="PT Sans"/>
            </a:endParaRP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228194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50" y="798900"/>
            <a:ext cx="81036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Musikk som ressurs ved uro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2230213" y="1501655"/>
            <a:ext cx="74367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Preferansemusikken kan «bygge bro» til det kjente og trygge, og kan «overstyre» forvirrende og ubehagelige sanseinntrykk.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Musikk kan forløse følelser som ellers kan «demmes» opp til bristepunktet eller «fryses fast» i apati.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Rolig musikk virker beroligende på hjerne og hjerte og kan motvirke og dempe uro og agitasjon. 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(Frisk) musikk (evt. med allsang og bevegelse) kan vekke og stimulere sansene og forebygge rastløshet som følge av inaktivitet.</a:t>
            </a: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25703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50" y="1204039"/>
            <a:ext cx="81036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Implementering – Hva er viktig for å lykkes?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2230213" y="1906795"/>
            <a:ext cx="75263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1" indent="-179991" defTabSz="913535">
              <a:spcBef>
                <a:spcPts val="1200"/>
              </a:spcBef>
              <a:buSzPct val="6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1: Holdninger og utholdenhet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Positive holdninger: Vilje og mot til å prøve noe nytt – utfordre egen komfortsone.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Våge å prøve og feile, lære av erfaringer og lære av hverandre. Evaluere og justere tiltakene underveis.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Tålmodighet. Positiv respons er ikke alltid like synlig. Motstand kan ha bakenforliggende årsaker.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Forvent gode og mindre gode dager. Ikke la én dårlig dag stoppe et godt tiltak.</a:t>
            </a: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64918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50" y="1247575"/>
            <a:ext cx="81036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Implementering – Hva er viktig for å lykkes?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2230212" y="1950330"/>
            <a:ext cx="76459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9991" defTabSz="913535">
              <a:spcBef>
                <a:spcPts val="1200"/>
              </a:spcBef>
              <a:buSzPct val="6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2: Ledelse og struktur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Ledelsen i ryggen. Felles mål! 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Kjernegruppe med noen engasjerte ansatte som i samråd med ledelsen driver prosessen framover.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Gode rutiner, systematikk og ansvarsfordeling. Kollegial støtte og lojalitet i forhold til tiltak som er bestemt.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Alle må involveres, ikke bli avhengig av enkeltpersoner. 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60000"/>
              <a:buFont typeface="Wingdings" charset="0"/>
              <a:buChar char="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Regelmessige refleksjons- og evalueringsmøter</a:t>
            </a: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217956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50" y="1324939"/>
            <a:ext cx="81036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Systematisk arbeidsprosess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2230214" y="2132282"/>
            <a:ext cx="70453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Kartlegging – bruk gjerne døgnobservasjon-skjema en uke før og 3-4 uker etter iverksatt tiltak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Musikkpreferanser – «musikalsk profil»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Tiltaksplan: Behov, mål, tiltak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Iverksette tiltak – gode prosedyrer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Evaluere tiltak – evt. endre/justere</a:t>
            </a:r>
          </a:p>
          <a:p>
            <a:pPr defTabSz="913535"/>
            <a:endParaRPr lang="nb-NO" sz="2400" dirty="0">
              <a:latin typeface="News Gothic MT" charset="0"/>
              <a:ea typeface="MS PGothic" charset="0"/>
            </a:endParaRP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3077058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30215" y="688572"/>
            <a:ext cx="81036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Hvordan skal vi få det til?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2230214" y="1574241"/>
            <a:ext cx="70453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Ingen avdeling er lik. Hva kan fungere hos oss?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Hvordan brukes sang og musikk i dag?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Hva kan vi bygge på av eksisterende praksis?     Hvordan kan vi gjøre det som er bra enda bedre?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Hvilke ressurser har vi – blant ansatte, brukere, pårørende, i lokalsamfunnet m.m.?				       Hvordan kan vi bruke dem best mulig?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Begynne i det små, men systematisk med gode rutiner. Bygge stein på stein...</a:t>
            </a:r>
          </a:p>
          <a:p>
            <a:pPr marL="179991" indent="-17999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endParaRPr lang="nb-NO" sz="2400" dirty="0">
              <a:latin typeface="PT Sans"/>
              <a:ea typeface="MS PGothic" charset="0"/>
              <a:cs typeface="PT Sans"/>
            </a:endParaRP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</a:pPr>
            <a:endParaRPr lang="nb-NO" sz="2400" dirty="0">
              <a:latin typeface="PT Sans"/>
              <a:ea typeface="MS PGothic" charset="0"/>
              <a:cs typeface="PT Sans"/>
            </a:endParaRP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13303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50" y="1105703"/>
            <a:ext cx="81036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Erfaringer der metodene er innarbeidet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2230214" y="1893799"/>
            <a:ext cx="58977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Bedre trivsel blant beboere og ansatte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Redusert sykefravær (eks. Lillehammer)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Betydelig reduksjon i tilleggsmedisiner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Mindre uro og agitasjon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Enklere å gjennomføre pleieoppgaver                </a:t>
            </a:r>
          </a:p>
          <a:p>
            <a:pPr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«Før måtte vi være tre ansatte for å stelle </a:t>
            </a:r>
            <a:r>
              <a:rPr lang="nb-NO" sz="2400" i="1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nn</a:t>
            </a:r>
            <a:r>
              <a:rPr lang="nb-NO" sz="2400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, nå går det bra med en eller to.»</a:t>
            </a:r>
          </a:p>
          <a:p>
            <a:pPr marL="179991" indent="-179991" defTabSz="913535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sz="2400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Har vi råd til å la være?!</a:t>
            </a: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  <p:pic>
        <p:nvPicPr>
          <p:cNvPr id="7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6699" r="10666" b="7590"/>
          <a:stretch>
            <a:fillRect/>
          </a:stretch>
        </p:blipFill>
        <p:spPr bwMode="auto">
          <a:xfrm>
            <a:off x="8128001" y="2892381"/>
            <a:ext cx="1268369" cy="161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36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2221047" y="125461"/>
            <a:ext cx="68282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dirty="0">
                <a:latin typeface="ATRotis Sans Serif 55"/>
                <a:cs typeface="ATRotis Sans Serif 55"/>
              </a:rPr>
              <a:t>Nasjonal satsing på MMB</a:t>
            </a:r>
            <a:endParaRPr lang="nb-NO" sz="2800" b="1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987176" y="828216"/>
            <a:ext cx="7993531" cy="695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990" indent="-19799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nb-NO" sz="2200" dirty="0">
                <a:latin typeface="PT Sans"/>
                <a:cs typeface="PT Sans"/>
              </a:rPr>
              <a:t>”Opplæringsprogrammet musikkbasert miljøbehandling”,         på oppdrag fra Helsedirektoratet</a:t>
            </a:r>
          </a:p>
          <a:p>
            <a:pPr marL="197990" indent="-19799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nb-NO" sz="2200" dirty="0">
                <a:solidFill>
                  <a:srgbClr val="000000"/>
                </a:solidFill>
                <a:latin typeface="PT Sans"/>
                <a:cs typeface="PT Sans"/>
              </a:rPr>
              <a:t>Forankret i Stortingsmelding 29 (Morgendagens omsorg),  Demensplan 2020 og Kompetanseløft 2020.</a:t>
            </a:r>
          </a:p>
          <a:p>
            <a:pPr marL="197990" indent="-19799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nb-NO" sz="2200" dirty="0">
                <a:latin typeface="PT Sans"/>
                <a:cs typeface="PT Sans"/>
              </a:rPr>
              <a:t>Nasjonalt kompetansesenter for kultur, helse og omsorg og Nord Universitet i samarbeid med Nasjonal kompetansetjeneste for aldring og helse</a:t>
            </a:r>
          </a:p>
          <a:p>
            <a:pPr marL="197990" indent="-19799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nb-NO" sz="2200" dirty="0">
                <a:latin typeface="PT Sans"/>
                <a:cs typeface="PT Sans"/>
              </a:rPr>
              <a:t>3 moduler som kan tas uavhengig av hverandre:</a:t>
            </a:r>
          </a:p>
          <a:p>
            <a:pPr lvl="1">
              <a:defRPr/>
            </a:pPr>
            <a:r>
              <a:rPr lang="nb-NO" sz="2200" dirty="0">
                <a:latin typeface="PT Sans"/>
                <a:cs typeface="PT Sans"/>
              </a:rPr>
              <a:t>Modul 1: Del av demensomsorgens ABC</a:t>
            </a:r>
          </a:p>
          <a:p>
            <a:pPr lvl="1">
              <a:defRPr/>
            </a:pPr>
            <a:r>
              <a:rPr lang="nb-NO" sz="2200" dirty="0">
                <a:latin typeface="PT Sans"/>
                <a:cs typeface="PT Sans"/>
              </a:rPr>
              <a:t>Modul 2: Samlingsbasert, 3+2+1 dager</a:t>
            </a:r>
          </a:p>
          <a:p>
            <a:pPr lvl="1">
              <a:defRPr/>
            </a:pPr>
            <a:r>
              <a:rPr lang="nb-NO" sz="2200" dirty="0">
                <a:latin typeface="PT Sans"/>
                <a:cs typeface="PT Sans"/>
              </a:rPr>
              <a:t>Modul 3: Høyere utdanning, Nord Universitet</a:t>
            </a:r>
          </a:p>
          <a:p>
            <a:pPr marL="342882" indent="-342882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nb-NO" sz="2200" dirty="0">
                <a:latin typeface="PT Sans"/>
                <a:cs typeface="PT Sans"/>
              </a:rPr>
              <a:t>Fagskoleutdanning MMB i Demensomsorg og Alders-psykiatri, fra høsten 2017 (forutsatt godkjenning i NOKUT.)</a:t>
            </a:r>
            <a:endParaRPr lang="nb-NO" sz="2200" dirty="0">
              <a:solidFill>
                <a:srgbClr val="000000"/>
              </a:solidFill>
              <a:latin typeface="PT Sans"/>
              <a:cs typeface="PT Sans"/>
              <a:hlinkClick r:id=""/>
            </a:endParaRPr>
          </a:p>
          <a:p>
            <a:pPr>
              <a:spcBef>
                <a:spcPts val="1127"/>
              </a:spcBef>
              <a:defRPr/>
            </a:pPr>
            <a:r>
              <a:rPr lang="nb-NO" sz="2200" dirty="0">
                <a:solidFill>
                  <a:srgbClr val="000000"/>
                </a:solidFill>
                <a:latin typeface="PT Sans"/>
                <a:cs typeface="PT Sans"/>
                <a:hlinkClick r:id=""/>
              </a:rPr>
              <a:t>www.musikkbasertmiljobehandling.no</a:t>
            </a:r>
            <a:endParaRPr lang="nb-NO" sz="4000" dirty="0">
              <a:latin typeface="ATRotis Sans Serif 55"/>
              <a:cs typeface="ATRotis Sans Serif 55"/>
            </a:endParaRPr>
          </a:p>
          <a:p>
            <a:pPr>
              <a:lnSpc>
                <a:spcPct val="150000"/>
              </a:lnSpc>
            </a:pPr>
            <a:endParaRPr lang="nb-NO" sz="4000" dirty="0">
              <a:latin typeface="ATRotis Sans Serif 55"/>
              <a:cs typeface="ATRotis Sans Serif 55"/>
            </a:endParaRPr>
          </a:p>
          <a:p>
            <a:pPr>
              <a:lnSpc>
                <a:spcPct val="150000"/>
              </a:lnSpc>
            </a:pPr>
            <a:endParaRPr lang="nb-NO" sz="4000" dirty="0">
              <a:latin typeface="ATRotis Sans Serif 55"/>
              <a:cs typeface="ATRotis Sans Serif 55"/>
            </a:endParaRPr>
          </a:p>
        </p:txBody>
      </p:sp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</p:spTree>
    <p:extLst>
      <p:ext uri="{BB962C8B-B14F-4D97-AF65-F5344CB8AC3E}">
        <p14:creationId xmlns:p14="http://schemas.microsoft.com/office/powerpoint/2010/main" val="214747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Logo - Musikkbasert Miljøbehandling - RGB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582" y="313022"/>
            <a:ext cx="1049086" cy="101364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524000" y="6243600"/>
            <a:ext cx="9144000" cy="248982"/>
          </a:xfrm>
          <a:prstGeom prst="rect">
            <a:avLst/>
          </a:prstGeom>
          <a:solidFill>
            <a:srgbClr val="EF6C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422316" y="6234260"/>
            <a:ext cx="702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100" dirty="0">
                <a:solidFill>
                  <a:srgbClr val="FFFFFF"/>
                </a:solidFill>
                <a:latin typeface="ATRotisSansSerif 45 Light"/>
                <a:cs typeface="ATRotisSansSerif 45 Light"/>
              </a:rPr>
              <a:t>MUSIKKBASERT MILJØBEHANDLING I ELDRE- OG DEMENSOMSORGEN 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136588" y="274638"/>
            <a:ext cx="8074212" cy="502303"/>
          </a:xfrm>
        </p:spPr>
        <p:txBody>
          <a:bodyPr>
            <a:normAutofit/>
          </a:bodyPr>
          <a:lstStyle/>
          <a:p>
            <a:pPr algn="l"/>
            <a:r>
              <a:rPr lang="nb-NO" sz="2800" b="1" dirty="0">
                <a:latin typeface="PT Sans"/>
                <a:cs typeface="PT Sans"/>
              </a:rPr>
              <a:t>Ressurser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4294967295"/>
          </p:nvPr>
        </p:nvSpPr>
        <p:spPr>
          <a:xfrm>
            <a:off x="2136588" y="776941"/>
            <a:ext cx="8188080" cy="534922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Faglige verktøy: 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Audun </a:t>
            </a:r>
            <a:r>
              <a:rPr lang="nb-NO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Myskja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: </a:t>
            </a: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Metodebok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(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3"/>
              </a:rPr>
              <a:t>www.livshjelp.no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)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Musikkpreferanse-cd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(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3"/>
              </a:rPr>
              <a:t>www.livshjelp.no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)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Individualisert musikk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, </a:t>
            </a:r>
            <a:r>
              <a:rPr lang="nb-NO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preferance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-cd (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4"/>
              </a:rPr>
              <a:t>www.geria.no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)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Audun </a:t>
            </a:r>
            <a:r>
              <a:rPr lang="nb-NO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Myskja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: </a:t>
            </a:r>
            <a:r>
              <a:rPr lang="nb-NO" i="1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Use</a:t>
            </a: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it - </a:t>
            </a:r>
            <a:r>
              <a:rPr lang="nb-NO" i="1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Don´t</a:t>
            </a: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lose it, musikk og rytme som verktøy for eldre – og alle 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(DVD) (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3"/>
              </a:rPr>
              <a:t>www.livshjelp.no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)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Faglitteratur: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Audun </a:t>
            </a:r>
            <a:r>
              <a:rPr lang="nb-NO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Myskja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: </a:t>
            </a: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Den siste </a:t>
            </a:r>
            <a:r>
              <a:rPr lang="nb-NO" i="1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song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(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3"/>
              </a:rPr>
              <a:t>www.livshjelp.no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)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Sangbøker: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Toner deg i møte, sanger i stor skrift 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+ </a:t>
            </a: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Ressursbok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med noter og CD (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4"/>
              </a:rPr>
              <a:t>www.geria.no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)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Syng med, sangbok i stor skrift 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+ </a:t>
            </a: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Melodibok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med noter (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5"/>
              </a:rPr>
              <a:t>www.syngmed.no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)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Idébank aktiv omsorg:</a:t>
            </a:r>
            <a:r>
              <a:rPr lang="nb-NO" dirty="0">
                <a:latin typeface="PT Sans"/>
                <a:ea typeface="MS PGothic" charset="0"/>
                <a:cs typeface="PT Sans"/>
              </a:rPr>
              <a:t> </a:t>
            </a: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6"/>
              </a:rPr>
              <a:t>www.utviklingssenter.no/forsideidebank.255107.no.html</a:t>
            </a:r>
            <a:endParaRPr lang="nb-NO" dirty="0">
              <a:solidFill>
                <a:srgbClr val="000000"/>
              </a:solidFill>
              <a:latin typeface="PT Sans"/>
              <a:ea typeface="MS PGothic" charset="0"/>
              <a:cs typeface="PT Sans"/>
            </a:endParaRP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Arial" charset="0"/>
              <a:buChar char="•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Kartleggingsskjemaer, Aldring og helse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  <a:hlinkClick r:id="rId7"/>
              </a:rPr>
              <a:t>http://www.aldringoghelse.no/startside/demens/skalaer-og-tester</a:t>
            </a:r>
            <a:endParaRPr lang="nb-NO" dirty="0">
              <a:solidFill>
                <a:srgbClr val="000000"/>
              </a:solidFill>
              <a:latin typeface="PT Sans"/>
              <a:ea typeface="MS PGothic" charset="0"/>
              <a:cs typeface="PT Sans"/>
            </a:endParaRPr>
          </a:p>
          <a:p>
            <a:pPr marL="0" indent="-179991" defTabSz="913535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655718" algn="l"/>
                <a:tab pos="1312927" algn="l"/>
                <a:tab pos="1968646" algn="l"/>
                <a:tab pos="2625854" algn="l"/>
                <a:tab pos="3281572" algn="l"/>
                <a:tab pos="3938780" algn="l"/>
                <a:tab pos="4595989" algn="l"/>
                <a:tab pos="5251707" algn="l"/>
                <a:tab pos="5908916" algn="l"/>
                <a:tab pos="6564634" algn="l"/>
                <a:tab pos="7221842" algn="l"/>
                <a:tab pos="7879050" algn="l"/>
              </a:tabLst>
            </a:pPr>
            <a:r>
              <a:rPr lang="nb-NO" b="1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Inspirasjon: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  <a:latin typeface="PT Sans"/>
                <a:ea typeface="MS PGothic" charset="0"/>
                <a:cs typeface="PT Sans"/>
              </a:rPr>
              <a:t> </a:t>
            </a:r>
            <a:r>
              <a:rPr lang="nb-NO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Dokumentarfilmen </a:t>
            </a:r>
            <a:r>
              <a:rPr lang="nb-NO" i="1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Alive</a:t>
            </a:r>
            <a:r>
              <a:rPr lang="nb-NO" i="1" dirty="0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 </a:t>
            </a:r>
            <a:r>
              <a:rPr lang="nb-NO" i="1" dirty="0" err="1">
                <a:solidFill>
                  <a:srgbClr val="000000"/>
                </a:solidFill>
                <a:latin typeface="PT Sans"/>
                <a:ea typeface="MS PGothic" charset="0"/>
                <a:cs typeface="PT Sans"/>
              </a:rPr>
              <a:t>inside</a:t>
            </a:r>
            <a:endParaRPr lang="nb-NO" i="1" dirty="0">
              <a:solidFill>
                <a:srgbClr val="000000"/>
              </a:solidFill>
              <a:latin typeface="PT Sans"/>
              <a:ea typeface="MS PGothic" charset="0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96980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1932215" y="1102179"/>
            <a:ext cx="3824842" cy="2017188"/>
          </a:xfrm>
          <a:prstGeom prst="rect">
            <a:avLst/>
          </a:prstGeom>
        </p:spPr>
        <p:txBody>
          <a:bodyPr>
            <a:noAutofit/>
          </a:bodyPr>
          <a:lstStyle>
            <a:lvl1pPr defTabSz="408940">
              <a:defRPr sz="18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charset="0"/>
                <a:ea typeface="Cambria" charset="0"/>
                <a:cs typeface="Cambria" charset="0"/>
              </a:rPr>
              <a:t>Kokeplate på 6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nb-NO" sz="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charset="0"/>
              <a:ea typeface="Cambria" charset="0"/>
              <a:cs typeface="Cambria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charset="0"/>
                <a:ea typeface="Cambria" charset="0"/>
                <a:cs typeface="Cambria" charset="0"/>
              </a:rPr>
              <a:t>Kokeplate på 0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nb-NO" sz="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charset="0"/>
              <a:ea typeface="Cambria" charset="0"/>
              <a:cs typeface="Cambria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charset="0"/>
                <a:ea typeface="Cambria" charset="0"/>
                <a:cs typeface="Cambria" charset="0"/>
              </a:rPr>
              <a:t>T. </a:t>
            </a:r>
            <a:r>
              <a:rPr lang="nb-NO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charset="0"/>
                <a:ea typeface="Cambria" charset="0"/>
                <a:cs typeface="Cambria" charset="0"/>
              </a:rPr>
              <a:t>Kokeplate på 1</a:t>
            </a:r>
            <a:r>
              <a:rPr lang="sv-SE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charset="0"/>
                <a:ea typeface="Cambria" charset="0"/>
                <a:cs typeface="Cambria" charset="0"/>
              </a:rPr>
              <a:t> </a:t>
            </a:r>
            <a:r>
              <a:rPr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charset="0"/>
                <a:ea typeface="Cambria" charset="0"/>
                <a:cs typeface="Cambria" charset="0"/>
              </a:rPr>
              <a:t>1</a:t>
            </a:r>
          </a:p>
        </p:txBody>
      </p:sp>
      <p:pic>
        <p:nvPicPr>
          <p:cNvPr id="100" name="image72.png" descr="obraz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060" y="857250"/>
            <a:ext cx="4091940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5521670"/>
            <a:ext cx="9153937" cy="37493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95" y="1107731"/>
            <a:ext cx="468427" cy="44206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738" y="1747400"/>
            <a:ext cx="472923" cy="44630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122" y="2391315"/>
            <a:ext cx="485708" cy="4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49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50FAE-226C-8543-AE32-7B6FE675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7251"/>
            <a:ext cx="8515350" cy="1268016"/>
          </a:xfrm>
        </p:spPr>
        <p:txBody>
          <a:bodyPr>
            <a:normAutofit fontScale="90000"/>
          </a:bodyPr>
          <a:lstStyle/>
          <a:p>
            <a:r>
              <a:rPr lang="nb-NO" dirty="0"/>
              <a:t>Toleransevinduet – regulere «for mye og for lite»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3E50E6-3709-114D-B94D-AC7478659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69770" y="2366963"/>
            <a:ext cx="7938135" cy="32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2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8480B4-C05C-2A4E-9266-A1176E78B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263062" cy="1369219"/>
          </a:xfrm>
        </p:spPr>
        <p:txBody>
          <a:bodyPr>
            <a:normAutofit fontScale="90000"/>
          </a:bodyPr>
          <a:lstStyle/>
          <a:p>
            <a:r>
              <a:rPr lang="nb-NO" dirty="0"/>
              <a:t>Betydningen av kultur – individuelt og kollektivt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B326A8E-7408-D445-BA42-D893472D2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69218"/>
            <a:ext cx="9144000" cy="3888583"/>
          </a:xfrm>
        </p:spPr>
        <p:txBody>
          <a:bodyPr/>
          <a:lstStyle/>
          <a:p>
            <a:r>
              <a:rPr lang="nb-NO" dirty="0"/>
              <a:t>Grunnvollen – den fyrste </a:t>
            </a:r>
            <a:r>
              <a:rPr lang="nb-NO" dirty="0" err="1"/>
              <a:t>song</a:t>
            </a:r>
            <a:endParaRPr lang="nb-NO" dirty="0"/>
          </a:p>
          <a:p>
            <a:r>
              <a:rPr lang="nb-NO" dirty="0"/>
              <a:t>Årringene – grunnmønstre</a:t>
            </a:r>
          </a:p>
          <a:p>
            <a:r>
              <a:rPr lang="nb-NO" dirty="0"/>
              <a:t>Individets plass i kulturen</a:t>
            </a:r>
          </a:p>
          <a:p>
            <a:r>
              <a:rPr lang="nb-NO" dirty="0"/>
              <a:t>Syn på helse og sykdom</a:t>
            </a:r>
          </a:p>
          <a:p>
            <a:r>
              <a:rPr lang="nb-NO" dirty="0"/>
              <a:t>Treffe kodene - verdighet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4FB6A0E-BC78-804A-84E7-A19151FC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640" y="3874933"/>
            <a:ext cx="2875360" cy="298306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4883F2A-0A65-9649-88B3-11105CD6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19" y="3874933"/>
            <a:ext cx="2994420" cy="295449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3A2E42C-2B36-854D-A440-7FF3A9F55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3803496"/>
            <a:ext cx="3274220" cy="28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1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816561-948B-5C4B-8C6E-485143C9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6844"/>
          </a:xfrm>
        </p:spPr>
        <p:txBody>
          <a:bodyPr/>
          <a:lstStyle/>
          <a:p>
            <a:r>
              <a:rPr lang="nb-NO" dirty="0"/>
              <a:t>Betydning for demens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13960B-1C64-EB4A-83E1-7C98AB8E45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916782"/>
            <a:ext cx="9144000" cy="5941219"/>
          </a:xfrm>
        </p:spPr>
        <p:txBody>
          <a:bodyPr/>
          <a:lstStyle/>
          <a:p>
            <a:r>
              <a:rPr lang="nb-NO" dirty="0"/>
              <a:t>Mønstergjenkjenning</a:t>
            </a:r>
          </a:p>
          <a:p>
            <a:r>
              <a:rPr lang="nb-NO" dirty="0"/>
              <a:t>SETTE SAMMEN OG TOLKE SANSEINNTRYKK</a:t>
            </a:r>
          </a:p>
          <a:p>
            <a:r>
              <a:rPr lang="nb-NO" dirty="0"/>
              <a:t>Lande: slik er det!</a:t>
            </a:r>
          </a:p>
          <a:p>
            <a:r>
              <a:rPr lang="nb-NO" dirty="0"/>
              <a:t>SANG, MUSIKK OG BEVEGELSE: «SMULTRING» SOM KOORDINERER</a:t>
            </a:r>
          </a:p>
          <a:p>
            <a:r>
              <a:rPr lang="nb-NO" dirty="0"/>
              <a:t>«</a:t>
            </a:r>
            <a:r>
              <a:rPr lang="nb-NO" dirty="0" err="1"/>
              <a:t>use</a:t>
            </a:r>
            <a:r>
              <a:rPr lang="nb-NO" dirty="0"/>
              <a:t> it or lose it»: alt i kropp og sinn er skapt til daglig bruk</a:t>
            </a:r>
          </a:p>
          <a:p>
            <a:r>
              <a:rPr lang="nb-NO" dirty="0"/>
              <a:t>Aktive – inaktive: det nye klasseskillet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6FAB340-D015-624B-8262-4FE0148D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219" y="916782"/>
            <a:ext cx="1678781" cy="170741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EA701C0-739B-EC45-BC47-AC464693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514" y="3714751"/>
            <a:ext cx="3496487" cy="31357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A84D5A5-75FB-1443-9F60-E2D500236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714750"/>
            <a:ext cx="2964656" cy="300484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92708E7-256E-8742-BE58-286C094DE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633" y="3714750"/>
            <a:ext cx="2652117" cy="30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3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52588" y="857251"/>
            <a:ext cx="8551069" cy="664369"/>
          </a:xfrm>
        </p:spPr>
        <p:txBody>
          <a:bodyPr>
            <a:normAutofit fontScale="90000"/>
          </a:bodyPr>
          <a:lstStyle/>
          <a:p>
            <a:r>
              <a:rPr lang="nb-NO" dirty="0"/>
              <a:t>Musikkbasert miljøbehandling (MMB)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524000" y="1521620"/>
            <a:ext cx="6215063" cy="4479131"/>
          </a:xfrm>
        </p:spPr>
        <p:txBody>
          <a:bodyPr>
            <a:normAutofit lnSpcReduction="10000"/>
          </a:bodyPr>
          <a:lstStyle/>
          <a:p>
            <a:r>
              <a:rPr lang="nb-NO" sz="2848" dirty="0"/>
              <a:t>Terapeutisk filosofi/menneskesyn</a:t>
            </a:r>
          </a:p>
          <a:p>
            <a:r>
              <a:rPr lang="nb-NO" sz="2848" dirty="0"/>
              <a:t>Lydmiljø</a:t>
            </a:r>
          </a:p>
          <a:p>
            <a:r>
              <a:rPr lang="nb-NO" sz="2848" dirty="0"/>
              <a:t>Sansestimulering</a:t>
            </a:r>
          </a:p>
          <a:p>
            <a:r>
              <a:rPr lang="nb-NO" sz="2848" dirty="0"/>
              <a:t>Kommunikasjon</a:t>
            </a:r>
          </a:p>
          <a:p>
            <a:r>
              <a:rPr lang="nb-NO" sz="2848" dirty="0"/>
              <a:t>Kartlegging</a:t>
            </a:r>
          </a:p>
          <a:p>
            <a:r>
              <a:rPr lang="nb-NO" sz="2848" dirty="0"/>
              <a:t>Metoder (RAS, IM, MSOT, TS, TD)</a:t>
            </a:r>
          </a:p>
          <a:p>
            <a:r>
              <a:rPr lang="nb-NO" sz="2848" dirty="0"/>
              <a:t>Observasjon/måling/evaluering</a:t>
            </a:r>
          </a:p>
          <a:p>
            <a:r>
              <a:rPr lang="nb-NO" sz="2848" dirty="0"/>
              <a:t>Implementering</a:t>
            </a:r>
          </a:p>
          <a:p>
            <a:r>
              <a:rPr lang="nb-NO" sz="2848" dirty="0"/>
              <a:t>Opplæring/videreutdanning/veiledning</a:t>
            </a:r>
          </a:p>
        </p:txBody>
      </p:sp>
    </p:spTree>
    <p:extLst>
      <p:ext uri="{BB962C8B-B14F-4D97-AF65-F5344CB8AC3E}">
        <p14:creationId xmlns:p14="http://schemas.microsoft.com/office/powerpoint/2010/main" val="98353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5184E6-FE57-400C-9C8A-81ED4888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130" y="160735"/>
            <a:ext cx="6116541" cy="987368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Musikkbasert miljøbehandling (MMB) – bakgrunn og funn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4833D4-EDE6-43A6-B5BF-0D259B82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332" y="1853058"/>
            <a:ext cx="8458668" cy="5004942"/>
          </a:xfrm>
        </p:spPr>
        <p:txBody>
          <a:bodyPr>
            <a:normAutofit lnSpcReduction="10000"/>
          </a:bodyPr>
          <a:lstStyle/>
          <a:p>
            <a:pPr lvl="1"/>
            <a:r>
              <a:rPr lang="nb-NO" dirty="0"/>
              <a:t>MMB Er forankret i nevrologisk musikkterapi </a:t>
            </a:r>
          </a:p>
          <a:p>
            <a:pPr lvl="1"/>
            <a:r>
              <a:rPr lang="nb-NO" dirty="0"/>
              <a:t>skrevet inn i kvalitetsreformen </a:t>
            </a:r>
            <a:r>
              <a:rPr lang="nb-NO" dirty="0" err="1"/>
              <a:t>Meld.St</a:t>
            </a:r>
            <a:r>
              <a:rPr lang="nb-NO" dirty="0"/>
              <a:t>. 15 (2017-2018). Leve hele livet og </a:t>
            </a:r>
            <a:r>
              <a:rPr lang="nb-NO" dirty="0" err="1"/>
              <a:t>Meld.St</a:t>
            </a:r>
            <a:r>
              <a:rPr lang="nb-NO" dirty="0"/>
              <a:t> 29 ( 2012-2019). Morgendagens omsorg. </a:t>
            </a:r>
          </a:p>
          <a:p>
            <a:pPr lvl="1"/>
            <a:r>
              <a:rPr lang="nb-NO" dirty="0"/>
              <a:t>Opplæringsprogrammet administreres av Nasjonalt kompetansesenter for kultur, helse og omsorg ; Levanger (Nord Universitet).</a:t>
            </a:r>
          </a:p>
          <a:p>
            <a:pPr lvl="1"/>
            <a:r>
              <a:rPr lang="nb-NO" dirty="0"/>
              <a:t>Systematisk Bruk av musikk øker livskvaliteten, gir økt mestring og egenverd, gjennom å gi tilgang til ressurser og mestring </a:t>
            </a:r>
          </a:p>
          <a:p>
            <a:pPr lvl="1"/>
            <a:r>
              <a:rPr lang="nb-NO" dirty="0"/>
              <a:t>Metoden bidrar til å dempe aggresjon og reduserer bruk av tvang.</a:t>
            </a:r>
          </a:p>
          <a:p>
            <a:pPr lvl="1"/>
            <a:r>
              <a:rPr lang="nb-NO" dirty="0"/>
              <a:t>Gir nye former for kommunikasjon mellom ansatte og pasienter og reduserer sykefravær</a:t>
            </a:r>
          </a:p>
          <a:p>
            <a:pPr marL="457177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51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3CA2AC59-0806-6644-BD0F-28492A0E651F}"/>
              </a:ext>
            </a:extLst>
          </p:cNvPr>
          <p:cNvSpPr txBox="1"/>
          <p:nvPr/>
        </p:nvSpPr>
        <p:spPr>
          <a:xfrm>
            <a:off x="1962150" y="1"/>
            <a:ext cx="7437438" cy="1405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b-NO" sz="3000" dirty="0">
                <a:latin typeface="+mj-lt"/>
                <a:cs typeface="ATRotis Sans Serif 55"/>
              </a:rPr>
              <a:t>Musikkbasert miljøbehandling i praksis</a:t>
            </a:r>
          </a:p>
          <a:p>
            <a:pPr>
              <a:lnSpc>
                <a:spcPct val="150000"/>
              </a:lnSpc>
              <a:defRPr/>
            </a:pPr>
            <a:endParaRPr lang="nb-NO" sz="3000" dirty="0">
              <a:latin typeface="+mj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AC9021B-E86B-EA49-8C0C-7ED15E8A596E}"/>
              </a:ext>
            </a:extLst>
          </p:cNvPr>
          <p:cNvSpPr txBox="1"/>
          <p:nvPr/>
        </p:nvSpPr>
        <p:spPr>
          <a:xfrm>
            <a:off x="1838326" y="876301"/>
            <a:ext cx="8391525" cy="65325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4993" indent="-134993">
              <a:spcBef>
                <a:spcPts val="900"/>
              </a:spcBef>
              <a:buClr>
                <a:schemeClr val="tx1"/>
              </a:buClr>
              <a:buSzPct val="120000"/>
              <a:buFont typeface="Arial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latin typeface="+mj-lt"/>
                <a:ea typeface="MS PGothic" charset="0"/>
                <a:cs typeface="PT Sans"/>
              </a:rPr>
              <a:t>Lydmiljøet – en bevisstgjøring og tilrettelegging</a:t>
            </a:r>
          </a:p>
          <a:p>
            <a:pPr marL="134993" indent="-134993">
              <a:spcBef>
                <a:spcPts val="900"/>
              </a:spcBef>
              <a:buClr>
                <a:schemeClr val="tx1"/>
              </a:buClr>
              <a:buSzPct val="120000"/>
              <a:buFont typeface="Arial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latin typeface="+mj-lt"/>
                <a:ea typeface="MS PGothic" charset="0"/>
                <a:cs typeface="PT Sans"/>
              </a:rPr>
              <a:t>Kartlegging av musikkpreferanser</a:t>
            </a:r>
          </a:p>
          <a:p>
            <a:pPr marL="134993" indent="-134993">
              <a:spcBef>
                <a:spcPts val="900"/>
              </a:spcBef>
              <a:buClr>
                <a:schemeClr val="tx1"/>
              </a:buClr>
              <a:buSzPct val="120000"/>
              <a:buFont typeface="Arial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latin typeface="+mj-lt"/>
                <a:ea typeface="MS PGothic" charset="0"/>
                <a:cs typeface="PT Sans"/>
              </a:rPr>
              <a:t>Musikktiltak individuelt og i grupper</a:t>
            </a:r>
          </a:p>
          <a:p>
            <a:pPr marL="134993" indent="-134993">
              <a:spcBef>
                <a:spcPts val="900"/>
              </a:spcBef>
              <a:buClr>
                <a:schemeClr val="tx1"/>
              </a:buClr>
              <a:buSzPct val="120000"/>
              <a:buFont typeface="Arial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latin typeface="+mj-lt"/>
                <a:ea typeface="MS PGothic" charset="0"/>
                <a:cs typeface="PT Sans"/>
              </a:rPr>
              <a:t>Bruk av logg/uroskjema/døgnvariasjonsskjema</a:t>
            </a:r>
          </a:p>
          <a:p>
            <a:pPr marL="134993" indent="-134993">
              <a:spcBef>
                <a:spcPts val="900"/>
              </a:spcBef>
              <a:buClr>
                <a:schemeClr val="tx1"/>
              </a:buClr>
              <a:buSzPct val="120000"/>
              <a:buFont typeface="Arial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latin typeface="+mj-lt"/>
                <a:ea typeface="MS PGothic" charset="0"/>
                <a:cs typeface="PT Sans"/>
              </a:rPr>
              <a:t>Omsorgssang</a:t>
            </a:r>
          </a:p>
          <a:p>
            <a:pPr marL="134993" indent="-134993">
              <a:spcBef>
                <a:spcPts val="900"/>
              </a:spcBef>
              <a:buClr>
                <a:schemeClr val="tx1"/>
              </a:buClr>
              <a:buSzPct val="120000"/>
              <a:buFont typeface="Arial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latin typeface="+mj-lt"/>
                <a:ea typeface="MS PGothic" charset="0"/>
                <a:cs typeface="PT Sans"/>
              </a:rPr>
              <a:t>Rytme som støtte ved forflytning og trening</a:t>
            </a:r>
          </a:p>
          <a:p>
            <a:pPr marL="134993" indent="-134993">
              <a:spcBef>
                <a:spcPts val="900"/>
              </a:spcBef>
              <a:buClr>
                <a:schemeClr val="tx1"/>
              </a:buClr>
              <a:buSzPct val="120000"/>
              <a:buFont typeface="Arial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latin typeface="+mj-lt"/>
                <a:ea typeface="MS PGothic" charset="0"/>
                <a:cs typeface="PT Sans"/>
              </a:rPr>
              <a:t>Sang, musikk og bevegelse som bidrag til variert </a:t>
            </a:r>
          </a:p>
          <a:p>
            <a:pPr>
              <a:spcBef>
                <a:spcPts val="900"/>
              </a:spcBef>
              <a:buClr>
                <a:schemeClr val="tx1"/>
              </a:buClr>
              <a:buSzPct val="120000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latin typeface="+mj-lt"/>
                <a:ea typeface="MS PGothic" charset="0"/>
                <a:cs typeface="PT Sans"/>
              </a:rPr>
              <a:t>  fysisk aktivitet</a:t>
            </a:r>
          </a:p>
          <a:p>
            <a:pPr marL="342882" indent="-342882">
              <a:spcBef>
                <a:spcPts val="9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latin typeface="+mj-lt"/>
                <a:ea typeface="MS PGothic" charset="0"/>
                <a:cs typeface="PT Sans"/>
              </a:rPr>
              <a:t>Ivaretar den ansattes egenomsorg og god kommunikasjon mellom den som gir og den som mottar omsorg</a:t>
            </a:r>
          </a:p>
          <a:p>
            <a:pPr marL="342882" indent="-342882">
              <a:spcBef>
                <a:spcPts val="9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r>
              <a:rPr lang="nb-NO" sz="2400" dirty="0">
                <a:solidFill>
                  <a:srgbClr val="FFFF00"/>
                </a:solidFill>
              </a:rPr>
              <a:t>VI må justere innholdet noe i møte med andre sektorer og med </a:t>
            </a:r>
            <a:r>
              <a:rPr lang="nb-NO" sz="2400">
                <a:solidFill>
                  <a:srgbClr val="FFFF00"/>
                </a:solidFill>
              </a:rPr>
              <a:t>nye målgrupper - MMB </a:t>
            </a:r>
            <a:r>
              <a:rPr lang="nb-NO" sz="2400" dirty="0">
                <a:solidFill>
                  <a:srgbClr val="FFFF00"/>
                </a:solidFill>
              </a:rPr>
              <a:t>2.0?</a:t>
            </a:r>
          </a:p>
          <a:p>
            <a:pPr marL="342882" indent="-342882">
              <a:spcBef>
                <a:spcPts val="9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endParaRPr lang="nb-NO" sz="2400" dirty="0">
              <a:latin typeface="+mj-lt"/>
              <a:ea typeface="MS PGothic" charset="0"/>
              <a:cs typeface="PT Sans"/>
            </a:endParaRPr>
          </a:p>
          <a:p>
            <a:pPr marL="342882" indent="-342882">
              <a:spcBef>
                <a:spcPts val="9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>
                <a:tab pos="491789" algn="l"/>
                <a:tab pos="984696" algn="l"/>
                <a:tab pos="1476485" algn="l"/>
                <a:tab pos="1969390" algn="l"/>
                <a:tab pos="2461179" algn="l"/>
                <a:tab pos="2954086" algn="l"/>
                <a:tab pos="3446991" algn="l"/>
                <a:tab pos="3938780" algn="l"/>
                <a:tab pos="4431687" algn="l"/>
                <a:tab pos="4923476" algn="l"/>
                <a:tab pos="5416381" algn="l"/>
                <a:tab pos="5909288" algn="l"/>
              </a:tabLst>
              <a:defRPr/>
            </a:pPr>
            <a:endParaRPr lang="nb-NO" sz="2400" dirty="0">
              <a:latin typeface="+mj-lt"/>
              <a:ea typeface="MS PGothic" charset="0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5024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2227</Words>
  <Application>Microsoft Macintosh PowerPoint</Application>
  <PresentationFormat>Widescreen</PresentationFormat>
  <Paragraphs>238</Paragraphs>
  <Slides>28</Slides>
  <Notes>4</Notes>
  <HiddenSlides>1</HiddenSlides>
  <MMClips>0</MMClips>
  <ScaleCrop>false</ScaleCrop>
  <HeadingPairs>
    <vt:vector size="6" baseType="variant">
      <vt:variant>
        <vt:lpstr>Brukte skrifter</vt:lpstr>
      </vt:variant>
      <vt:variant>
        <vt:i4>15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44" baseType="lpstr">
      <vt:lpstr>MS PGothic</vt:lpstr>
      <vt:lpstr>游ゴシック</vt:lpstr>
      <vt:lpstr>Arial</vt:lpstr>
      <vt:lpstr>ATRotis Sans Serif 55</vt:lpstr>
      <vt:lpstr>ATRotisSansSerif 45 Light</vt:lpstr>
      <vt:lpstr>Calibri</vt:lpstr>
      <vt:lpstr>Calibri Light</vt:lpstr>
      <vt:lpstr>Cambria</vt:lpstr>
      <vt:lpstr>Helvetica</vt:lpstr>
      <vt:lpstr>News Gothic MT</vt:lpstr>
      <vt:lpstr>PT Sans</vt:lpstr>
      <vt:lpstr>Segoe UI</vt:lpstr>
      <vt:lpstr>Times New Roman</vt:lpstr>
      <vt:lpstr>Wingdings</vt:lpstr>
      <vt:lpstr>Zapfino</vt:lpstr>
      <vt:lpstr>Office-tema</vt:lpstr>
      <vt:lpstr>PowerPoint-presentasjon</vt:lpstr>
      <vt:lpstr>Miljøbehandling: Mestringsmedisin</vt:lpstr>
      <vt:lpstr>PowerPoint-presentasjon</vt:lpstr>
      <vt:lpstr>Toleransevinduet – regulere «for mye og for lite»</vt:lpstr>
      <vt:lpstr>Betydningen av kultur – individuelt og kollektivt</vt:lpstr>
      <vt:lpstr>Betydning for demens</vt:lpstr>
      <vt:lpstr>Musikkbasert miljøbehandling (MMB)</vt:lpstr>
      <vt:lpstr>Musikkbasert miljøbehandling (MMB) – bakgrunn og funn</vt:lpstr>
      <vt:lpstr>PowerPoint-presentasjon</vt:lpstr>
      <vt:lpstr>Nasjonalt Oppdrag MMB 2015 fra Helse- og omsorgsdepartementet</vt:lpstr>
      <vt:lpstr>PowerPoint-presentasjon</vt:lpstr>
      <vt:lpstr>PowerPoint-presentasjon</vt:lpstr>
      <vt:lpstr>PowerPoint-presentasjon</vt:lpstr>
      <vt:lpstr>PowerPoint-presentasjon</vt:lpstr>
      <vt:lpstr>Musikk ved depresjon, angst, psykose</vt:lpstr>
      <vt:lpstr>PowerPoint-presentasjon</vt:lpstr>
      <vt:lpstr>PowerPoint-presentasjon</vt:lpstr>
      <vt:lpstr>MUSIC OPTIMIZES RETRAINING OF SHARED BRAIN FUNCTIONS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Ressurser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audunmyskja@gmail.com</dc:creator>
  <cp:lastModifiedBy>audunmyskja@gmail.com</cp:lastModifiedBy>
  <cp:revision>3</cp:revision>
  <dcterms:created xsi:type="dcterms:W3CDTF">2022-05-10T18:04:11Z</dcterms:created>
  <dcterms:modified xsi:type="dcterms:W3CDTF">2022-05-10T18:53:47Z</dcterms:modified>
</cp:coreProperties>
</file>